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drawings/drawing1.xml" ContentType="application/vnd.openxmlformats-officedocument.drawingml.chartshapes+xml"/>
  <Override PartName="/ppt/charts/chart9.xml" ContentType="application/vnd.openxmlformats-officedocument.drawingml.chart+xml"/>
  <Override PartName="/ppt/charts/chart10.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79" r:id="rId8"/>
    <p:sldId id="276" r:id="rId9"/>
    <p:sldId id="261" r:id="rId10"/>
    <p:sldId id="260" r:id="rId11"/>
    <p:sldId id="262" r:id="rId12"/>
    <p:sldId id="263" r:id="rId13"/>
    <p:sldId id="264" r:id="rId14"/>
    <p:sldId id="275" r:id="rId15"/>
    <p:sldId id="259" r:id="rId16"/>
    <p:sldId id="265" r:id="rId17"/>
    <p:sldId id="266" r:id="rId18"/>
    <p:sldId id="267" r:id="rId19"/>
    <p:sldId id="268" r:id="rId20"/>
    <p:sldId id="277" r:id="rId21"/>
    <p:sldId id="278" r:id="rId22"/>
    <p:sldId id="280" r:id="rId23"/>
    <p:sldId id="272" r:id="rId24"/>
    <p:sldId id="269" r:id="rId25"/>
    <p:sldId id="27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C3399"/>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450"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CSSBS\Managers\Expansion%20Grant%201\Research%20study-%20childrens%20journey%20to%20permanence\Powerpoint\Piecharts.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CSSBS\Managers\-%20PERSONAL\Rachel\Raw%20data%20for%20Four%20Nations%20analysi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CSSBS\Managers\Expansion%20Grant%201\Research%20study-%20childrens%20journey%20to%20permanence\Powerpoint\Piecharts.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CSSBS\Managers\Expansion%20Grant%201\Research%20study-%20childrens%20journey%20to%20permanence\Powerpoint\Piechart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1"/>
        <c:ser>
          <c:idx val="0"/>
          <c:order val="0"/>
          <c:invertIfNegative val="0"/>
          <c:dPt>
            <c:idx val="0"/>
            <c:invertIfNegative val="0"/>
            <c:bubble3D val="0"/>
            <c:spPr>
              <a:solidFill>
                <a:srgbClr val="0070C0"/>
              </a:solidFill>
            </c:spPr>
            <c:extLst>
              <c:ext xmlns:c16="http://schemas.microsoft.com/office/drawing/2014/chart" uri="{C3380CC4-5D6E-409C-BE32-E72D297353CC}">
                <c16:uniqueId val="{00000000-4E50-4725-86AE-A000ED59293A}"/>
              </c:ext>
            </c:extLst>
          </c:dPt>
          <c:dPt>
            <c:idx val="1"/>
            <c:invertIfNegative val="0"/>
            <c:bubble3D val="0"/>
            <c:spPr>
              <a:solidFill>
                <a:srgbClr val="CC0000"/>
              </a:solidFill>
            </c:spPr>
            <c:extLst>
              <c:ext xmlns:c16="http://schemas.microsoft.com/office/drawing/2014/chart" uri="{C3380CC4-5D6E-409C-BE32-E72D297353CC}">
                <c16:uniqueId val="{00000001-4E50-4725-86AE-A000ED59293A}"/>
              </c:ext>
            </c:extLst>
          </c:dPt>
          <c:dLbls>
            <c:dLbl>
              <c:idx val="0"/>
              <c:layout>
                <c:manualLayout>
                  <c:x val="5.6846300824242697E-2"/>
                  <c:y val="-7.11166501213126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50-4725-86AE-A000ED59293A}"/>
                </c:ext>
              </c:extLst>
            </c:dLbl>
            <c:dLbl>
              <c:idx val="1"/>
              <c:layout>
                <c:manualLayout>
                  <c:x val="3.7897533882828398E-2"/>
                  <c:y val="-6.25826521067552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50-4725-86AE-A000ED59293A}"/>
                </c:ext>
              </c:extLst>
            </c:dLbl>
            <c:spPr>
              <a:noFill/>
              <a:ln>
                <a:noFill/>
              </a:ln>
              <a:effectLst/>
            </c:spPr>
            <c:txPr>
              <a:bodyPr/>
              <a:lstStyle/>
              <a:p>
                <a:pPr>
                  <a:defRPr lang="en-GB"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Sheet3!$A$4:$A$5</c:f>
              <c:strCache>
                <c:ptCount val="2"/>
                <c:pt idx="0">
                  <c:v>WBRI</c:v>
                </c:pt>
                <c:pt idx="1">
                  <c:v>Non WBRI</c:v>
                </c:pt>
              </c:strCache>
            </c:strRef>
          </c:cat>
          <c:val>
            <c:numRef>
              <c:f>Sheet3!$B$4:$B$5</c:f>
              <c:numCache>
                <c:formatCode>General</c:formatCode>
                <c:ptCount val="2"/>
                <c:pt idx="0">
                  <c:v>609</c:v>
                </c:pt>
                <c:pt idx="1">
                  <c:v>683</c:v>
                </c:pt>
              </c:numCache>
            </c:numRef>
          </c:val>
          <c:extLst>
            <c:ext xmlns:c16="http://schemas.microsoft.com/office/drawing/2014/chart" uri="{C3380CC4-5D6E-409C-BE32-E72D297353CC}">
              <c16:uniqueId val="{00000002-4E50-4725-86AE-A000ED59293A}"/>
            </c:ext>
          </c:extLst>
        </c:ser>
        <c:dLbls>
          <c:showLegendKey val="0"/>
          <c:showVal val="0"/>
          <c:showCatName val="0"/>
          <c:showSerName val="0"/>
          <c:showPercent val="0"/>
          <c:showBubbleSize val="0"/>
        </c:dLbls>
        <c:gapWidth val="150"/>
        <c:shape val="box"/>
        <c:axId val="344839352"/>
        <c:axId val="344834696"/>
        <c:axId val="0"/>
      </c:bar3DChart>
      <c:catAx>
        <c:axId val="344839352"/>
        <c:scaling>
          <c:orientation val="minMax"/>
        </c:scaling>
        <c:delete val="0"/>
        <c:axPos val="b"/>
        <c:numFmt formatCode="General" sourceLinked="0"/>
        <c:majorTickMark val="out"/>
        <c:minorTickMark val="none"/>
        <c:tickLblPos val="nextTo"/>
        <c:txPr>
          <a:bodyPr/>
          <a:lstStyle/>
          <a:p>
            <a:pPr>
              <a:defRPr lang="en-GB"/>
            </a:pPr>
            <a:endParaRPr lang="en-US"/>
          </a:p>
        </c:txPr>
        <c:crossAx val="344834696"/>
        <c:crosses val="autoZero"/>
        <c:auto val="1"/>
        <c:lblAlgn val="ctr"/>
        <c:lblOffset val="100"/>
        <c:noMultiLvlLbl val="0"/>
      </c:catAx>
      <c:valAx>
        <c:axId val="344834696"/>
        <c:scaling>
          <c:orientation val="minMax"/>
          <c:min val="0"/>
        </c:scaling>
        <c:delete val="0"/>
        <c:axPos val="l"/>
        <c:majorGridlines/>
        <c:title>
          <c:tx>
            <c:rich>
              <a:bodyPr rot="0" vert="horz"/>
              <a:lstStyle/>
              <a:p>
                <a:pPr>
                  <a:defRPr lang="en-GB"/>
                </a:pPr>
                <a:r>
                  <a:rPr lang="en-GB"/>
                  <a:t>Days</a:t>
                </a:r>
              </a:p>
            </c:rich>
          </c:tx>
          <c:overlay val="0"/>
        </c:title>
        <c:numFmt formatCode="General" sourceLinked="1"/>
        <c:majorTickMark val="out"/>
        <c:minorTickMark val="none"/>
        <c:tickLblPos val="nextTo"/>
        <c:txPr>
          <a:bodyPr/>
          <a:lstStyle/>
          <a:p>
            <a:pPr>
              <a:defRPr lang="en-GB"/>
            </a:pPr>
            <a:endParaRPr lang="en-US"/>
          </a:p>
        </c:txPr>
        <c:crossAx val="344839352"/>
        <c:crosses val="autoZero"/>
        <c:crossBetween val="between"/>
      </c:valAx>
    </c:plotArea>
    <c:legend>
      <c:legendPos val="r"/>
      <c:overlay val="0"/>
      <c:txPr>
        <a:bodyPr/>
        <a:lstStyle/>
        <a:p>
          <a:pPr>
            <a:defRPr lang="en-GB"/>
          </a:pPr>
          <a:endParaRPr lang="en-US"/>
        </a:p>
      </c:txPr>
    </c:legend>
    <c:plotVisOnly val="1"/>
    <c:dispBlanksAs val="gap"/>
    <c:showDLblsOverMax val="0"/>
  </c:chart>
  <c:txPr>
    <a:bodyPr/>
    <a:lstStyle/>
    <a:p>
      <a:pPr>
        <a:defRPr sz="1800">
          <a:solidFill>
            <a:schemeClr val="tx2"/>
          </a:solidFill>
          <a:latin typeface="Arial" pitchFamily="34" charset="0"/>
          <a:cs typeface="Arial"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GB"/>
            </a:pPr>
            <a:r>
              <a:rPr lang="en-GB"/>
              <a:t>Preparation of child for placement</a:t>
            </a:r>
          </a:p>
        </c:rich>
      </c:tx>
      <c:overlay val="0"/>
    </c:title>
    <c:autoTitleDeleted val="0"/>
    <c:plotArea>
      <c:layout/>
      <c:pieChart>
        <c:varyColors val="1"/>
        <c:ser>
          <c:idx val="0"/>
          <c:order val="0"/>
          <c:dPt>
            <c:idx val="0"/>
            <c:bubble3D val="0"/>
            <c:spPr>
              <a:solidFill>
                <a:srgbClr val="CC0000"/>
              </a:solidFill>
            </c:spPr>
            <c:extLst>
              <c:ext xmlns:c16="http://schemas.microsoft.com/office/drawing/2014/chart" uri="{C3380CC4-5D6E-409C-BE32-E72D297353CC}">
                <c16:uniqueId val="{00000000-EF10-4B6B-8733-F257C7C8DECD}"/>
              </c:ext>
            </c:extLst>
          </c:dPt>
          <c:dPt>
            <c:idx val="1"/>
            <c:bubble3D val="0"/>
            <c:spPr>
              <a:solidFill>
                <a:schemeClr val="tx2"/>
              </a:solidFill>
            </c:spPr>
            <c:extLst>
              <c:ext xmlns:c16="http://schemas.microsoft.com/office/drawing/2014/chart" uri="{C3380CC4-5D6E-409C-BE32-E72D297353CC}">
                <c16:uniqueId val="{00000001-EF10-4B6B-8733-F257C7C8DECD}"/>
              </c:ext>
            </c:extLst>
          </c:dPt>
          <c:dLbls>
            <c:spPr>
              <a:noFill/>
              <a:ln>
                <a:noFill/>
              </a:ln>
              <a:effectLst/>
            </c:spPr>
            <c:txPr>
              <a:bodyPr/>
              <a:lstStyle/>
              <a:p>
                <a:pPr>
                  <a:defRPr lang="en-GB" sz="2800">
                    <a:solidFill>
                      <a:schemeClr val="bg1"/>
                    </a:solidFill>
                  </a:defRPr>
                </a:pPr>
                <a:endParaRPr lang="en-US"/>
              </a:p>
            </c:txPr>
            <c:dLblPos val="ctr"/>
            <c:showLegendKey val="0"/>
            <c:showVal val="1"/>
            <c:showCatName val="0"/>
            <c:showSerName val="0"/>
            <c:showPercent val="0"/>
            <c:showBubbleSize val="0"/>
            <c:showLeaderLines val="1"/>
            <c:extLst>
              <c:ext xmlns:c15="http://schemas.microsoft.com/office/drawing/2012/chart" uri="{CE6537A1-D6FC-4f65-9D91-7224C49458BB}"/>
            </c:extLst>
          </c:dLbls>
          <c:cat>
            <c:strRef>
              <c:f>Sheet1!$A$33:$A$35</c:f>
              <c:strCache>
                <c:ptCount val="3"/>
                <c:pt idx="0">
                  <c:v>Therapist</c:v>
                </c:pt>
                <c:pt idx="1">
                  <c:v>Foster Carers</c:v>
                </c:pt>
                <c:pt idx="2">
                  <c:v>Social Workers</c:v>
                </c:pt>
              </c:strCache>
            </c:strRef>
          </c:cat>
          <c:val>
            <c:numRef>
              <c:f>Sheet1!$B$33:$B$35</c:f>
              <c:numCache>
                <c:formatCode>General</c:formatCode>
                <c:ptCount val="3"/>
                <c:pt idx="0">
                  <c:v>2</c:v>
                </c:pt>
                <c:pt idx="1">
                  <c:v>4</c:v>
                </c:pt>
                <c:pt idx="2">
                  <c:v>1</c:v>
                </c:pt>
              </c:numCache>
            </c:numRef>
          </c:val>
          <c:extLst>
            <c:ext xmlns:c16="http://schemas.microsoft.com/office/drawing/2014/chart" uri="{C3380CC4-5D6E-409C-BE32-E72D297353CC}">
              <c16:uniqueId val="{00000002-EF10-4B6B-8733-F257C7C8DECD}"/>
            </c:ext>
          </c:extLst>
        </c:ser>
        <c:dLbls>
          <c:showLegendKey val="0"/>
          <c:showVal val="1"/>
          <c:showCatName val="0"/>
          <c:showSerName val="0"/>
          <c:showPercent val="0"/>
          <c:showBubbleSize val="0"/>
          <c:showLeaderLines val="1"/>
        </c:dLbls>
        <c:firstSliceAng val="0"/>
      </c:pieChart>
    </c:plotArea>
    <c:legend>
      <c:legendPos val="r"/>
      <c:layout>
        <c:manualLayout>
          <c:xMode val="edge"/>
          <c:yMode val="edge"/>
          <c:x val="0.69362532808399002"/>
          <c:y val="0.25168124817731102"/>
          <c:w val="0.26605605706257701"/>
          <c:h val="0.35913271541257302"/>
        </c:manualLayout>
      </c:layout>
      <c:overlay val="0"/>
      <c:txPr>
        <a:bodyPr/>
        <a:lstStyle/>
        <a:p>
          <a:pPr>
            <a:defRPr lang="en-GB" sz="1600"/>
          </a:pPr>
          <a:endParaRPr lang="en-US"/>
        </a:p>
      </c:txPr>
    </c:legend>
    <c:plotVisOnly val="1"/>
    <c:dispBlanksAs val="zero"/>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1"/>
        <c:ser>
          <c:idx val="0"/>
          <c:order val="0"/>
          <c:invertIfNegative val="0"/>
          <c:dPt>
            <c:idx val="0"/>
            <c:invertIfNegative val="0"/>
            <c:bubble3D val="0"/>
            <c:spPr>
              <a:solidFill>
                <a:schemeClr val="tx2"/>
              </a:solidFill>
            </c:spPr>
            <c:extLst>
              <c:ext xmlns:c16="http://schemas.microsoft.com/office/drawing/2014/chart" uri="{C3380CC4-5D6E-409C-BE32-E72D297353CC}">
                <c16:uniqueId val="{00000000-9C3E-4D15-8CDC-7EA0052BF2B8}"/>
              </c:ext>
            </c:extLst>
          </c:dPt>
          <c:dPt>
            <c:idx val="1"/>
            <c:invertIfNegative val="0"/>
            <c:bubble3D val="0"/>
            <c:spPr>
              <a:solidFill>
                <a:srgbClr val="CC0000"/>
              </a:solidFill>
            </c:spPr>
            <c:extLst>
              <c:ext xmlns:c16="http://schemas.microsoft.com/office/drawing/2014/chart" uri="{C3380CC4-5D6E-409C-BE32-E72D297353CC}">
                <c16:uniqueId val="{00000001-9C3E-4D15-8CDC-7EA0052BF2B8}"/>
              </c:ext>
            </c:extLst>
          </c:dPt>
          <c:dPt>
            <c:idx val="3"/>
            <c:invertIfNegative val="0"/>
            <c:bubble3D val="0"/>
            <c:spPr>
              <a:solidFill>
                <a:srgbClr val="CC3399"/>
              </a:solidFill>
            </c:spPr>
            <c:extLst>
              <c:ext xmlns:c16="http://schemas.microsoft.com/office/drawing/2014/chart" uri="{C3380CC4-5D6E-409C-BE32-E72D297353CC}">
                <c16:uniqueId val="{00000002-9C3E-4D15-8CDC-7EA0052BF2B8}"/>
              </c:ext>
            </c:extLst>
          </c:dPt>
          <c:dLbls>
            <c:dLbl>
              <c:idx val="0"/>
              <c:layout>
                <c:manualLayout>
                  <c:x val="1.33388540395605E-2"/>
                  <c:y val="-4.78971616806007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C3E-4D15-8CDC-7EA0052BF2B8}"/>
                </c:ext>
              </c:extLst>
            </c:dLbl>
            <c:dLbl>
              <c:idx val="1"/>
              <c:layout>
                <c:manualLayout>
                  <c:x val="2.0749328505982999E-2"/>
                  <c:y val="-3.59325012049290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C3E-4D15-8CDC-7EA0052BF2B8}"/>
                </c:ext>
              </c:extLst>
            </c:dLbl>
            <c:dLbl>
              <c:idx val="2"/>
              <c:layout>
                <c:manualLayout>
                  <c:x val="2.8751357225481E-2"/>
                  <c:y val="-3.601713086477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C3E-4D15-8CDC-7EA0052BF2B8}"/>
                </c:ext>
              </c:extLst>
            </c:dLbl>
            <c:dLbl>
              <c:idx val="3"/>
              <c:layout>
                <c:manualLayout>
                  <c:x val="1.1265204893200501E-2"/>
                  <c:y val="-2.870292712361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C3E-4D15-8CDC-7EA0052BF2B8}"/>
                </c:ext>
              </c:extLst>
            </c:dLbl>
            <c:spPr>
              <a:noFill/>
              <a:ln>
                <a:noFill/>
              </a:ln>
              <a:effectLst/>
            </c:spPr>
            <c:txPr>
              <a:bodyPr/>
              <a:lstStyle/>
              <a:p>
                <a:pPr>
                  <a:defRPr lang="en-GB"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Sheet1!$A$7:$A$10</c:f>
              <c:strCache>
                <c:ptCount val="4"/>
                <c:pt idx="0">
                  <c:v>Only child</c:v>
                </c:pt>
                <c:pt idx="1">
                  <c:v>Placed alone with siblings elsewhere</c:v>
                </c:pt>
                <c:pt idx="2">
                  <c:v>Placed as partial sibling group</c:v>
                </c:pt>
                <c:pt idx="3">
                  <c:v>Placed together as full sibling gorup</c:v>
                </c:pt>
              </c:strCache>
            </c:strRef>
          </c:cat>
          <c:val>
            <c:numRef>
              <c:f>Sheet1!$B$7:$B$10</c:f>
              <c:numCache>
                <c:formatCode>General</c:formatCode>
                <c:ptCount val="4"/>
                <c:pt idx="0">
                  <c:v>525</c:v>
                </c:pt>
                <c:pt idx="1">
                  <c:v>632</c:v>
                </c:pt>
                <c:pt idx="2">
                  <c:v>618</c:v>
                </c:pt>
                <c:pt idx="3">
                  <c:v>688</c:v>
                </c:pt>
              </c:numCache>
            </c:numRef>
          </c:val>
          <c:extLst>
            <c:ext xmlns:c16="http://schemas.microsoft.com/office/drawing/2014/chart" uri="{C3380CC4-5D6E-409C-BE32-E72D297353CC}">
              <c16:uniqueId val="{00000004-9C3E-4D15-8CDC-7EA0052BF2B8}"/>
            </c:ext>
          </c:extLst>
        </c:ser>
        <c:dLbls>
          <c:showLegendKey val="0"/>
          <c:showVal val="1"/>
          <c:showCatName val="0"/>
          <c:showSerName val="0"/>
          <c:showPercent val="0"/>
          <c:showBubbleSize val="0"/>
        </c:dLbls>
        <c:gapWidth val="75"/>
        <c:shape val="box"/>
        <c:axId val="344258200"/>
        <c:axId val="344254872"/>
        <c:axId val="0"/>
      </c:bar3DChart>
      <c:catAx>
        <c:axId val="344258200"/>
        <c:scaling>
          <c:orientation val="minMax"/>
        </c:scaling>
        <c:delete val="0"/>
        <c:axPos val="b"/>
        <c:numFmt formatCode="General" sourceLinked="0"/>
        <c:majorTickMark val="none"/>
        <c:minorTickMark val="none"/>
        <c:tickLblPos val="nextTo"/>
        <c:txPr>
          <a:bodyPr/>
          <a:lstStyle/>
          <a:p>
            <a:pPr>
              <a:defRPr lang="en-GB"/>
            </a:pPr>
            <a:endParaRPr lang="en-US"/>
          </a:p>
        </c:txPr>
        <c:crossAx val="344254872"/>
        <c:crosses val="autoZero"/>
        <c:auto val="1"/>
        <c:lblAlgn val="ctr"/>
        <c:lblOffset val="100"/>
        <c:noMultiLvlLbl val="0"/>
      </c:catAx>
      <c:valAx>
        <c:axId val="344254872"/>
        <c:scaling>
          <c:orientation val="minMax"/>
        </c:scaling>
        <c:delete val="0"/>
        <c:axPos val="l"/>
        <c:majorGridlines/>
        <c:title>
          <c:tx>
            <c:rich>
              <a:bodyPr rot="0" vert="horz"/>
              <a:lstStyle/>
              <a:p>
                <a:pPr>
                  <a:defRPr lang="en-GB"/>
                </a:pPr>
                <a:r>
                  <a:rPr lang="en-GB"/>
                  <a:t>Number of days </a:t>
                </a:r>
              </a:p>
            </c:rich>
          </c:tx>
          <c:overlay val="0"/>
        </c:title>
        <c:numFmt formatCode="General" sourceLinked="1"/>
        <c:majorTickMark val="none"/>
        <c:minorTickMark val="none"/>
        <c:tickLblPos val="nextTo"/>
        <c:spPr>
          <a:ln w="9525">
            <a:noFill/>
          </a:ln>
        </c:spPr>
        <c:txPr>
          <a:bodyPr/>
          <a:lstStyle/>
          <a:p>
            <a:pPr>
              <a:defRPr lang="en-GB"/>
            </a:pPr>
            <a:endParaRPr lang="en-US"/>
          </a:p>
        </c:txPr>
        <c:crossAx val="344258200"/>
        <c:crosses val="autoZero"/>
        <c:crossBetween val="between"/>
      </c:valAx>
    </c:plotArea>
    <c:plotVisOnly val="1"/>
    <c:dispBlanksAs val="gap"/>
    <c:showDLblsOverMax val="0"/>
  </c:chart>
  <c:txPr>
    <a:bodyPr/>
    <a:lstStyle/>
    <a:p>
      <a:pPr>
        <a:defRPr sz="1800">
          <a:solidFill>
            <a:schemeClr val="tx2">
              <a:lumMod val="75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1"/>
        <c:ser>
          <c:idx val="0"/>
          <c:order val="0"/>
          <c:invertIfNegative val="0"/>
          <c:dPt>
            <c:idx val="0"/>
            <c:invertIfNegative val="0"/>
            <c:bubble3D val="0"/>
            <c:spPr>
              <a:solidFill>
                <a:schemeClr val="tx2"/>
              </a:solidFill>
            </c:spPr>
            <c:extLst>
              <c:ext xmlns:c16="http://schemas.microsoft.com/office/drawing/2014/chart" uri="{C3380CC4-5D6E-409C-BE32-E72D297353CC}">
                <c16:uniqueId val="{00000000-A34A-4D6D-A1CD-6A404B5FCCC3}"/>
              </c:ext>
            </c:extLst>
          </c:dPt>
          <c:dPt>
            <c:idx val="1"/>
            <c:invertIfNegative val="0"/>
            <c:bubble3D val="0"/>
            <c:spPr>
              <a:solidFill>
                <a:srgbClr val="CC0000"/>
              </a:solidFill>
            </c:spPr>
            <c:extLst>
              <c:ext xmlns:c16="http://schemas.microsoft.com/office/drawing/2014/chart" uri="{C3380CC4-5D6E-409C-BE32-E72D297353CC}">
                <c16:uniqueId val="{00000001-A34A-4D6D-A1CD-6A404B5FCCC3}"/>
              </c:ext>
            </c:extLst>
          </c:dPt>
          <c:dLbls>
            <c:dLbl>
              <c:idx val="0"/>
              <c:layout>
                <c:manualLayout>
                  <c:x val="1.9323671497584499E-2"/>
                  <c:y val="-2.44648284379825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4A-4D6D-A1CD-6A404B5FCCC3}"/>
                </c:ext>
              </c:extLst>
            </c:dLbl>
            <c:dLbl>
              <c:idx val="1"/>
              <c:layout>
                <c:manualLayout>
                  <c:x val="3.00590445517981E-2"/>
                  <c:y val="-3.84447304025440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34A-4D6D-A1CD-6A404B5FCCC3}"/>
                </c:ext>
              </c:extLst>
            </c:dLbl>
            <c:dLbl>
              <c:idx val="2"/>
              <c:layout>
                <c:manualLayout>
                  <c:x val="3.0059044551798201E-2"/>
                  <c:y val="-2.79598039291229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34A-4D6D-A1CD-6A404B5FCCC3}"/>
                </c:ext>
              </c:extLst>
            </c:dLbl>
            <c:spPr>
              <a:noFill/>
              <a:ln>
                <a:noFill/>
              </a:ln>
              <a:effectLst/>
            </c:spPr>
            <c:txPr>
              <a:bodyPr/>
              <a:lstStyle/>
              <a:p>
                <a:pPr>
                  <a:defRPr lang="en-GB"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Only child</c:v>
                </c:pt>
                <c:pt idx="1">
                  <c:v>Placed alone with siblings elsewhere</c:v>
                </c:pt>
                <c:pt idx="2">
                  <c:v>Siblings placed together</c:v>
                </c:pt>
              </c:strCache>
            </c:strRef>
          </c:cat>
          <c:val>
            <c:numRef>
              <c:f>Sheet1!$B$2:$B$4</c:f>
              <c:numCache>
                <c:formatCode>General</c:formatCode>
                <c:ptCount val="3"/>
                <c:pt idx="0">
                  <c:v>843</c:v>
                </c:pt>
                <c:pt idx="1">
                  <c:v>564</c:v>
                </c:pt>
                <c:pt idx="2">
                  <c:v>673</c:v>
                </c:pt>
              </c:numCache>
            </c:numRef>
          </c:val>
          <c:extLst>
            <c:ext xmlns:c16="http://schemas.microsoft.com/office/drawing/2014/chart" uri="{C3380CC4-5D6E-409C-BE32-E72D297353CC}">
              <c16:uniqueId val="{00000003-A34A-4D6D-A1CD-6A404B5FCCC3}"/>
            </c:ext>
          </c:extLst>
        </c:ser>
        <c:dLbls>
          <c:showLegendKey val="0"/>
          <c:showVal val="1"/>
          <c:showCatName val="0"/>
          <c:showSerName val="0"/>
          <c:showPercent val="0"/>
          <c:showBubbleSize val="0"/>
        </c:dLbls>
        <c:gapWidth val="150"/>
        <c:shape val="box"/>
        <c:axId val="462954216"/>
        <c:axId val="463020136"/>
        <c:axId val="0"/>
      </c:bar3DChart>
      <c:catAx>
        <c:axId val="462954216"/>
        <c:scaling>
          <c:orientation val="minMax"/>
        </c:scaling>
        <c:delete val="0"/>
        <c:axPos val="b"/>
        <c:numFmt formatCode="General" sourceLinked="0"/>
        <c:majorTickMark val="none"/>
        <c:minorTickMark val="none"/>
        <c:tickLblPos val="nextTo"/>
        <c:txPr>
          <a:bodyPr/>
          <a:lstStyle/>
          <a:p>
            <a:pPr>
              <a:defRPr lang="en-GB"/>
            </a:pPr>
            <a:endParaRPr lang="en-US"/>
          </a:p>
        </c:txPr>
        <c:crossAx val="463020136"/>
        <c:crosses val="autoZero"/>
        <c:auto val="1"/>
        <c:lblAlgn val="ctr"/>
        <c:lblOffset val="100"/>
        <c:noMultiLvlLbl val="0"/>
      </c:catAx>
      <c:valAx>
        <c:axId val="463020136"/>
        <c:scaling>
          <c:orientation val="minMax"/>
        </c:scaling>
        <c:delete val="0"/>
        <c:axPos val="l"/>
        <c:majorGridlines/>
        <c:title>
          <c:tx>
            <c:rich>
              <a:bodyPr rot="0" vert="horz"/>
              <a:lstStyle/>
              <a:p>
                <a:pPr>
                  <a:defRPr lang="en-GB"/>
                </a:pPr>
                <a:r>
                  <a:rPr lang="en-GB"/>
                  <a:t>Number of days</a:t>
                </a:r>
              </a:p>
            </c:rich>
          </c:tx>
          <c:layout>
            <c:manualLayout>
              <c:xMode val="edge"/>
              <c:yMode val="edge"/>
              <c:x val="3.3681978402767002E-2"/>
              <c:y val="0.433995121231741"/>
            </c:manualLayout>
          </c:layout>
          <c:overlay val="0"/>
        </c:title>
        <c:numFmt formatCode="General" sourceLinked="1"/>
        <c:majorTickMark val="out"/>
        <c:minorTickMark val="none"/>
        <c:tickLblPos val="nextTo"/>
        <c:txPr>
          <a:bodyPr/>
          <a:lstStyle/>
          <a:p>
            <a:pPr>
              <a:defRPr lang="en-GB"/>
            </a:pPr>
            <a:endParaRPr lang="en-US"/>
          </a:p>
        </c:txPr>
        <c:crossAx val="462954216"/>
        <c:crosses val="autoZero"/>
        <c:crossBetween val="between"/>
      </c:valAx>
    </c:plotArea>
    <c:plotVisOnly val="1"/>
    <c:dispBlanksAs val="gap"/>
    <c:showDLblsOverMax val="0"/>
  </c:chart>
  <c:txPr>
    <a:bodyPr/>
    <a:lstStyle/>
    <a:p>
      <a:pPr>
        <a:defRPr sz="1800">
          <a:solidFill>
            <a:schemeClr val="tx2">
              <a:lumMod val="75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1"/>
        <c:ser>
          <c:idx val="0"/>
          <c:order val="0"/>
          <c:tx>
            <c:strRef>
              <c:f>Sheet1!$B$2</c:f>
              <c:strCache>
                <c:ptCount val="1"/>
                <c:pt idx="0">
                  <c:v>Days between entry to care and placement with adopters</c:v>
                </c:pt>
              </c:strCache>
            </c:strRef>
          </c:tx>
          <c:invertIfNegative val="0"/>
          <c:dPt>
            <c:idx val="0"/>
            <c:invertIfNegative val="0"/>
            <c:bubble3D val="0"/>
            <c:spPr>
              <a:solidFill>
                <a:schemeClr val="tx2"/>
              </a:solidFill>
            </c:spPr>
            <c:extLst>
              <c:ext xmlns:c16="http://schemas.microsoft.com/office/drawing/2014/chart" uri="{C3380CC4-5D6E-409C-BE32-E72D297353CC}">
                <c16:uniqueId val="{00000000-7E8D-484A-ADB8-AEC5C5D804FD}"/>
              </c:ext>
            </c:extLst>
          </c:dPt>
          <c:dPt>
            <c:idx val="1"/>
            <c:invertIfNegative val="0"/>
            <c:bubble3D val="0"/>
            <c:spPr>
              <a:solidFill>
                <a:srgbClr val="CC0000"/>
              </a:solidFill>
            </c:spPr>
            <c:extLst>
              <c:ext xmlns:c16="http://schemas.microsoft.com/office/drawing/2014/chart" uri="{C3380CC4-5D6E-409C-BE32-E72D297353CC}">
                <c16:uniqueId val="{00000001-7E8D-484A-ADB8-AEC5C5D804FD}"/>
              </c:ext>
            </c:extLst>
          </c:dPt>
          <c:dPt>
            <c:idx val="3"/>
            <c:invertIfNegative val="0"/>
            <c:bubble3D val="0"/>
            <c:spPr>
              <a:solidFill>
                <a:srgbClr val="CC3399"/>
              </a:solidFill>
            </c:spPr>
            <c:extLst>
              <c:ext xmlns:c16="http://schemas.microsoft.com/office/drawing/2014/chart" uri="{C3380CC4-5D6E-409C-BE32-E72D297353CC}">
                <c16:uniqueId val="{00000002-7E8D-484A-ADB8-AEC5C5D804FD}"/>
              </c:ext>
            </c:extLst>
          </c:dPt>
          <c:dLbls>
            <c:spPr>
              <a:noFill/>
              <a:ln>
                <a:noFill/>
              </a:ln>
              <a:effectLst/>
            </c:spPr>
            <c:txPr>
              <a:bodyPr/>
              <a:lstStyle/>
              <a:p>
                <a:pPr>
                  <a:defRPr lang="en-GB"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Sheet1!$A$3:$A$8</c:f>
              <c:strCache>
                <c:ptCount val="6"/>
                <c:pt idx="0">
                  <c:v>Under 1</c:v>
                </c:pt>
                <c:pt idx="1">
                  <c:v>1-2 years old</c:v>
                </c:pt>
                <c:pt idx="2">
                  <c:v>2-3 years old</c:v>
                </c:pt>
                <c:pt idx="3">
                  <c:v>3-4 years old</c:v>
                </c:pt>
                <c:pt idx="4">
                  <c:v>4-5 years old</c:v>
                </c:pt>
                <c:pt idx="5">
                  <c:v>5-6 years old</c:v>
                </c:pt>
              </c:strCache>
            </c:strRef>
          </c:cat>
          <c:val>
            <c:numRef>
              <c:f>Sheet1!$B$3:$B$8</c:f>
              <c:numCache>
                <c:formatCode>General</c:formatCode>
                <c:ptCount val="6"/>
                <c:pt idx="0">
                  <c:v>539</c:v>
                </c:pt>
                <c:pt idx="1">
                  <c:v>874</c:v>
                </c:pt>
                <c:pt idx="2">
                  <c:v>692</c:v>
                </c:pt>
                <c:pt idx="3">
                  <c:v>529</c:v>
                </c:pt>
                <c:pt idx="4">
                  <c:v>662</c:v>
                </c:pt>
                <c:pt idx="5">
                  <c:v>605</c:v>
                </c:pt>
              </c:numCache>
            </c:numRef>
          </c:val>
          <c:extLst>
            <c:ext xmlns:c16="http://schemas.microsoft.com/office/drawing/2014/chart" uri="{C3380CC4-5D6E-409C-BE32-E72D297353CC}">
              <c16:uniqueId val="{00000003-7E8D-484A-ADB8-AEC5C5D804FD}"/>
            </c:ext>
          </c:extLst>
        </c:ser>
        <c:dLbls>
          <c:showLegendKey val="0"/>
          <c:showVal val="0"/>
          <c:showCatName val="0"/>
          <c:showSerName val="0"/>
          <c:showPercent val="0"/>
          <c:showBubbleSize val="0"/>
        </c:dLbls>
        <c:gapWidth val="150"/>
        <c:shape val="box"/>
        <c:axId val="344183480"/>
        <c:axId val="344177512"/>
        <c:axId val="0"/>
      </c:bar3DChart>
      <c:catAx>
        <c:axId val="344183480"/>
        <c:scaling>
          <c:orientation val="minMax"/>
        </c:scaling>
        <c:delete val="0"/>
        <c:axPos val="b"/>
        <c:title>
          <c:tx>
            <c:rich>
              <a:bodyPr/>
              <a:lstStyle/>
              <a:p>
                <a:pPr>
                  <a:defRPr lang="en-GB"/>
                </a:pPr>
                <a:r>
                  <a:rPr lang="en-GB"/>
                  <a:t>Age of child at entry into care</a:t>
                </a:r>
              </a:p>
            </c:rich>
          </c:tx>
          <c:layout>
            <c:manualLayout>
              <c:xMode val="edge"/>
              <c:yMode val="edge"/>
              <c:x val="0.343595440980836"/>
              <c:y val="0.931083245130084"/>
            </c:manualLayout>
          </c:layout>
          <c:overlay val="0"/>
        </c:title>
        <c:numFmt formatCode="General" sourceLinked="0"/>
        <c:majorTickMark val="none"/>
        <c:minorTickMark val="none"/>
        <c:tickLblPos val="nextTo"/>
        <c:txPr>
          <a:bodyPr/>
          <a:lstStyle/>
          <a:p>
            <a:pPr>
              <a:defRPr lang="en-GB"/>
            </a:pPr>
            <a:endParaRPr lang="en-US"/>
          </a:p>
        </c:txPr>
        <c:crossAx val="344177512"/>
        <c:crosses val="autoZero"/>
        <c:auto val="1"/>
        <c:lblAlgn val="ctr"/>
        <c:lblOffset val="100"/>
        <c:noMultiLvlLbl val="0"/>
      </c:catAx>
      <c:valAx>
        <c:axId val="344177512"/>
        <c:scaling>
          <c:orientation val="minMax"/>
        </c:scaling>
        <c:delete val="0"/>
        <c:axPos val="l"/>
        <c:majorGridlines/>
        <c:title>
          <c:tx>
            <c:rich>
              <a:bodyPr rot="0" vert="horz"/>
              <a:lstStyle/>
              <a:p>
                <a:pPr>
                  <a:defRPr lang="en-GB"/>
                </a:pPr>
                <a:r>
                  <a:rPr lang="en-GB"/>
                  <a:t>Number of days between entry to care and placement with adopters</a:t>
                </a:r>
              </a:p>
            </c:rich>
          </c:tx>
          <c:overlay val="0"/>
        </c:title>
        <c:numFmt formatCode="General" sourceLinked="1"/>
        <c:majorTickMark val="out"/>
        <c:minorTickMark val="none"/>
        <c:tickLblPos val="nextTo"/>
        <c:txPr>
          <a:bodyPr/>
          <a:lstStyle/>
          <a:p>
            <a:pPr>
              <a:defRPr lang="en-GB"/>
            </a:pPr>
            <a:endParaRPr lang="en-US"/>
          </a:p>
        </c:txPr>
        <c:crossAx val="344183480"/>
        <c:crosses val="autoZero"/>
        <c:crossBetween val="between"/>
      </c:valAx>
    </c:plotArea>
    <c:plotVisOnly val="1"/>
    <c:dispBlanksAs val="gap"/>
    <c:showDLblsOverMax val="0"/>
  </c:chart>
  <c:txPr>
    <a:bodyPr/>
    <a:lstStyle/>
    <a:p>
      <a:pPr>
        <a:defRPr sz="1800">
          <a:solidFill>
            <a:schemeClr val="tx2">
              <a:lumMod val="75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bar3DChart>
        <c:barDir val="col"/>
        <c:grouping val="clustered"/>
        <c:varyColors val="1"/>
        <c:ser>
          <c:idx val="0"/>
          <c:order val="0"/>
          <c:tx>
            <c:strRef>
              <c:f>Sheet1!$B$63</c:f>
              <c:strCache>
                <c:ptCount val="1"/>
                <c:pt idx="0">
                  <c:v>Length of time between Age at Adoption Decision and Age at Placement</c:v>
                </c:pt>
              </c:strCache>
            </c:strRef>
          </c:tx>
          <c:invertIfNegative val="0"/>
          <c:dPt>
            <c:idx val="0"/>
            <c:invertIfNegative val="0"/>
            <c:bubble3D val="0"/>
            <c:spPr>
              <a:solidFill>
                <a:schemeClr val="tx2"/>
              </a:solidFill>
            </c:spPr>
            <c:extLst>
              <c:ext xmlns:c16="http://schemas.microsoft.com/office/drawing/2014/chart" uri="{C3380CC4-5D6E-409C-BE32-E72D297353CC}">
                <c16:uniqueId val="{00000000-CE7A-44A6-9DE3-D8D8E1396610}"/>
              </c:ext>
            </c:extLst>
          </c:dPt>
          <c:dPt>
            <c:idx val="1"/>
            <c:invertIfNegative val="0"/>
            <c:bubble3D val="0"/>
            <c:spPr>
              <a:solidFill>
                <a:srgbClr val="CC0000"/>
              </a:solidFill>
            </c:spPr>
            <c:extLst>
              <c:ext xmlns:c16="http://schemas.microsoft.com/office/drawing/2014/chart" uri="{C3380CC4-5D6E-409C-BE32-E72D297353CC}">
                <c16:uniqueId val="{00000001-CE7A-44A6-9DE3-D8D8E1396610}"/>
              </c:ext>
            </c:extLst>
          </c:dPt>
          <c:dPt>
            <c:idx val="3"/>
            <c:invertIfNegative val="0"/>
            <c:bubble3D val="0"/>
            <c:spPr>
              <a:solidFill>
                <a:srgbClr val="CC3399"/>
              </a:solidFill>
            </c:spPr>
            <c:extLst>
              <c:ext xmlns:c16="http://schemas.microsoft.com/office/drawing/2014/chart" uri="{C3380CC4-5D6E-409C-BE32-E72D297353CC}">
                <c16:uniqueId val="{00000002-CE7A-44A6-9DE3-D8D8E1396610}"/>
              </c:ext>
            </c:extLst>
          </c:dPt>
          <c:dLbls>
            <c:dLbl>
              <c:idx val="0"/>
              <c:layout>
                <c:manualLayout>
                  <c:x val="8.7455847421911807E-3"/>
                  <c:y val="-1.037466425299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E7A-44A6-9DE3-D8D8E1396610}"/>
                </c:ext>
              </c:extLst>
            </c:dLbl>
            <c:dLbl>
              <c:idx val="1"/>
              <c:layout>
                <c:manualLayout>
                  <c:x val="1.45759745703186E-2"/>
                  <c:y val="-1.5561996379487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E7A-44A6-9DE3-D8D8E1396610}"/>
                </c:ext>
              </c:extLst>
            </c:dLbl>
            <c:dLbl>
              <c:idx val="2"/>
              <c:layout>
                <c:manualLayout>
                  <c:x val="1.3118377113286801E-2"/>
                  <c:y val="-5.187332126495749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E7A-44A6-9DE3-D8D8E1396610}"/>
                </c:ext>
              </c:extLst>
            </c:dLbl>
            <c:dLbl>
              <c:idx val="3"/>
              <c:layout>
                <c:manualLayout>
                  <c:x val="1.0203182199223001E-2"/>
                  <c:y val="-1.037466425299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E7A-44A6-9DE3-D8D8E1396610}"/>
                </c:ext>
              </c:extLst>
            </c:dLbl>
            <c:dLbl>
              <c:idx val="4"/>
              <c:layout>
                <c:manualLayout>
                  <c:x val="7.2879872851593199E-3"/>
                  <c:y val="-7.780998189743629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E7A-44A6-9DE3-D8D8E1396610}"/>
                </c:ext>
              </c:extLst>
            </c:dLbl>
            <c:spPr>
              <a:noFill/>
              <a:ln>
                <a:noFill/>
              </a:ln>
              <a:effectLst/>
            </c:spPr>
            <c:txPr>
              <a:bodyPr/>
              <a:lstStyle/>
              <a:p>
                <a:pPr>
                  <a:defRPr lang="en-GB"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Sheet1!$A$64:$A$68</c:f>
              <c:strCache>
                <c:ptCount val="5"/>
                <c:pt idx="0">
                  <c:v>0-1 year old</c:v>
                </c:pt>
                <c:pt idx="1">
                  <c:v>1-2 years old</c:v>
                </c:pt>
                <c:pt idx="2">
                  <c:v>2-3 years old</c:v>
                </c:pt>
                <c:pt idx="3">
                  <c:v>3-4 years old</c:v>
                </c:pt>
                <c:pt idx="4">
                  <c:v>4-5 years old</c:v>
                </c:pt>
              </c:strCache>
            </c:strRef>
          </c:cat>
          <c:val>
            <c:numRef>
              <c:f>Sheet1!$B$64:$B$68</c:f>
              <c:numCache>
                <c:formatCode>General</c:formatCode>
                <c:ptCount val="5"/>
                <c:pt idx="0">
                  <c:v>249</c:v>
                </c:pt>
                <c:pt idx="1">
                  <c:v>424</c:v>
                </c:pt>
                <c:pt idx="2">
                  <c:v>454</c:v>
                </c:pt>
                <c:pt idx="3">
                  <c:v>360</c:v>
                </c:pt>
                <c:pt idx="4">
                  <c:v>341</c:v>
                </c:pt>
              </c:numCache>
            </c:numRef>
          </c:val>
          <c:extLst>
            <c:ext xmlns:c16="http://schemas.microsoft.com/office/drawing/2014/chart" uri="{C3380CC4-5D6E-409C-BE32-E72D297353CC}">
              <c16:uniqueId val="{00000005-CE7A-44A6-9DE3-D8D8E1396610}"/>
            </c:ext>
          </c:extLst>
        </c:ser>
        <c:dLbls>
          <c:showLegendKey val="0"/>
          <c:showVal val="0"/>
          <c:showCatName val="0"/>
          <c:showSerName val="0"/>
          <c:showPercent val="0"/>
          <c:showBubbleSize val="0"/>
        </c:dLbls>
        <c:gapWidth val="150"/>
        <c:shape val="box"/>
        <c:axId val="318985464"/>
        <c:axId val="318862248"/>
        <c:axId val="0"/>
      </c:bar3DChart>
      <c:catAx>
        <c:axId val="318985464"/>
        <c:scaling>
          <c:orientation val="minMax"/>
        </c:scaling>
        <c:delete val="0"/>
        <c:axPos val="b"/>
        <c:title>
          <c:tx>
            <c:rich>
              <a:bodyPr/>
              <a:lstStyle/>
              <a:p>
                <a:pPr>
                  <a:defRPr lang="en-GB"/>
                </a:pPr>
                <a:r>
                  <a:rPr lang="en-GB"/>
                  <a:t>Age of child at Adoption Decision</a:t>
                </a:r>
              </a:p>
            </c:rich>
          </c:tx>
          <c:layout>
            <c:manualLayout>
              <c:xMode val="edge"/>
              <c:yMode val="edge"/>
              <c:x val="0.37938323865505702"/>
              <c:y val="0.94176440212196699"/>
            </c:manualLayout>
          </c:layout>
          <c:overlay val="0"/>
        </c:title>
        <c:numFmt formatCode="General" sourceLinked="0"/>
        <c:majorTickMark val="out"/>
        <c:minorTickMark val="none"/>
        <c:tickLblPos val="nextTo"/>
        <c:txPr>
          <a:bodyPr/>
          <a:lstStyle/>
          <a:p>
            <a:pPr>
              <a:defRPr lang="en-GB"/>
            </a:pPr>
            <a:endParaRPr lang="en-US"/>
          </a:p>
        </c:txPr>
        <c:crossAx val="318862248"/>
        <c:crosses val="autoZero"/>
        <c:auto val="1"/>
        <c:lblAlgn val="ctr"/>
        <c:lblOffset val="100"/>
        <c:noMultiLvlLbl val="0"/>
      </c:catAx>
      <c:valAx>
        <c:axId val="318862248"/>
        <c:scaling>
          <c:orientation val="minMax"/>
        </c:scaling>
        <c:delete val="0"/>
        <c:axPos val="l"/>
        <c:majorGridlines/>
        <c:title>
          <c:tx>
            <c:rich>
              <a:bodyPr rot="0" vert="horz"/>
              <a:lstStyle/>
              <a:p>
                <a:pPr>
                  <a:defRPr lang="en-GB"/>
                </a:pPr>
                <a:r>
                  <a:rPr lang="en-GB"/>
                  <a:t>Average number of Days between Adoption Decision and Placement with Adopters </a:t>
                </a:r>
              </a:p>
            </c:rich>
          </c:tx>
          <c:layout>
            <c:manualLayout>
              <c:xMode val="edge"/>
              <c:yMode val="edge"/>
              <c:x val="1.5914209715908501E-2"/>
              <c:y val="0.178350894018312"/>
            </c:manualLayout>
          </c:layout>
          <c:overlay val="0"/>
          <c:spPr>
            <a:noFill/>
          </c:spPr>
        </c:title>
        <c:numFmt formatCode="General" sourceLinked="1"/>
        <c:majorTickMark val="out"/>
        <c:minorTickMark val="none"/>
        <c:tickLblPos val="nextTo"/>
        <c:txPr>
          <a:bodyPr/>
          <a:lstStyle/>
          <a:p>
            <a:pPr>
              <a:defRPr lang="en-GB"/>
            </a:pPr>
            <a:endParaRPr lang="en-US"/>
          </a:p>
        </c:txPr>
        <c:crossAx val="318985464"/>
        <c:crosses val="autoZero"/>
        <c:crossBetween val="between"/>
      </c:valAx>
    </c:plotArea>
    <c:plotVisOnly val="1"/>
    <c:dispBlanksAs val="gap"/>
    <c:showDLblsOverMax val="0"/>
  </c:chart>
  <c:txPr>
    <a:bodyPr/>
    <a:lstStyle/>
    <a:p>
      <a:pPr>
        <a:defRPr sz="1800">
          <a:solidFill>
            <a:schemeClr val="tx2">
              <a:lumMod val="75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1"/>
        <c:ser>
          <c:idx val="0"/>
          <c:order val="0"/>
          <c:tx>
            <c:strRef>
              <c:f>Sheet1!$B$26</c:f>
              <c:strCache>
                <c:ptCount val="1"/>
                <c:pt idx="0">
                  <c:v>Number of days between entry into care and placement with adopters </c:v>
                </c:pt>
              </c:strCache>
            </c:strRef>
          </c:tx>
          <c:invertIfNegative val="0"/>
          <c:dPt>
            <c:idx val="0"/>
            <c:invertIfNegative val="0"/>
            <c:bubble3D val="0"/>
            <c:spPr>
              <a:solidFill>
                <a:schemeClr val="tx2"/>
              </a:solidFill>
            </c:spPr>
            <c:extLst>
              <c:ext xmlns:c16="http://schemas.microsoft.com/office/drawing/2014/chart" uri="{C3380CC4-5D6E-409C-BE32-E72D297353CC}">
                <c16:uniqueId val="{00000000-C579-4092-9A72-8D99CC54416A}"/>
              </c:ext>
            </c:extLst>
          </c:dPt>
          <c:dPt>
            <c:idx val="1"/>
            <c:invertIfNegative val="0"/>
            <c:bubble3D val="0"/>
            <c:spPr>
              <a:solidFill>
                <a:srgbClr val="CC0000"/>
              </a:solidFill>
            </c:spPr>
            <c:extLst>
              <c:ext xmlns:c16="http://schemas.microsoft.com/office/drawing/2014/chart" uri="{C3380CC4-5D6E-409C-BE32-E72D297353CC}">
                <c16:uniqueId val="{00000001-C579-4092-9A72-8D99CC54416A}"/>
              </c:ext>
            </c:extLst>
          </c:dPt>
          <c:dPt>
            <c:idx val="3"/>
            <c:invertIfNegative val="0"/>
            <c:bubble3D val="0"/>
            <c:spPr>
              <a:solidFill>
                <a:srgbClr val="CC3399"/>
              </a:solidFill>
            </c:spPr>
            <c:extLst>
              <c:ext xmlns:c16="http://schemas.microsoft.com/office/drawing/2014/chart" uri="{C3380CC4-5D6E-409C-BE32-E72D297353CC}">
                <c16:uniqueId val="{00000002-C579-4092-9A72-8D99CC54416A}"/>
              </c:ext>
            </c:extLst>
          </c:dPt>
          <c:dLbls>
            <c:dLbl>
              <c:idx val="0"/>
              <c:layout>
                <c:manualLayout>
                  <c:x val="2.3515905640114101E-2"/>
                  <c:y val="-2.75577019220086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579-4092-9A72-8D99CC54416A}"/>
                </c:ext>
              </c:extLst>
            </c:dLbl>
            <c:dLbl>
              <c:idx val="1"/>
              <c:layout>
                <c:manualLayout>
                  <c:x val="2.3515905640114101E-2"/>
                  <c:y val="-3.30692423064104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579-4092-9A72-8D99CC54416A}"/>
                </c:ext>
              </c:extLst>
            </c:dLbl>
            <c:dLbl>
              <c:idx val="2"/>
              <c:layout>
                <c:manualLayout>
                  <c:x val="1.7636929230085498E-2"/>
                  <c:y val="-3.5825012498611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579-4092-9A72-8D99CC54416A}"/>
                </c:ext>
              </c:extLst>
            </c:dLbl>
            <c:dLbl>
              <c:idx val="3"/>
              <c:layout>
                <c:manualLayout>
                  <c:x val="1.7636929230085498E-2"/>
                  <c:y val="-1.65346211532052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579-4092-9A72-8D99CC54416A}"/>
                </c:ext>
              </c:extLst>
            </c:dLbl>
            <c:spPr>
              <a:noFill/>
              <a:ln>
                <a:noFill/>
              </a:ln>
              <a:effectLst/>
            </c:spPr>
            <c:txPr>
              <a:bodyPr/>
              <a:lstStyle/>
              <a:p>
                <a:pPr>
                  <a:defRPr lang="en-GB"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Sheet1!$A$27:$A$30</c:f>
              <c:strCache>
                <c:ptCount val="4"/>
                <c:pt idx="0">
                  <c:v> 0-3 additional needs</c:v>
                </c:pt>
                <c:pt idx="1">
                  <c:v>4-7 additional needs</c:v>
                </c:pt>
                <c:pt idx="2">
                  <c:v> 8-11 additional needs</c:v>
                </c:pt>
                <c:pt idx="3">
                  <c:v>12-15 additional needs</c:v>
                </c:pt>
              </c:strCache>
            </c:strRef>
          </c:cat>
          <c:val>
            <c:numRef>
              <c:f>Sheet1!$B$27:$B$30</c:f>
              <c:numCache>
                <c:formatCode>General</c:formatCode>
                <c:ptCount val="4"/>
                <c:pt idx="0">
                  <c:v>418</c:v>
                </c:pt>
                <c:pt idx="1">
                  <c:v>702</c:v>
                </c:pt>
                <c:pt idx="2">
                  <c:v>619</c:v>
                </c:pt>
                <c:pt idx="3">
                  <c:v>644</c:v>
                </c:pt>
              </c:numCache>
            </c:numRef>
          </c:val>
          <c:extLst>
            <c:ext xmlns:c16="http://schemas.microsoft.com/office/drawing/2014/chart" uri="{C3380CC4-5D6E-409C-BE32-E72D297353CC}">
              <c16:uniqueId val="{00000004-C579-4092-9A72-8D99CC54416A}"/>
            </c:ext>
          </c:extLst>
        </c:ser>
        <c:dLbls>
          <c:showLegendKey val="0"/>
          <c:showVal val="0"/>
          <c:showCatName val="0"/>
          <c:showSerName val="0"/>
          <c:showPercent val="0"/>
          <c:showBubbleSize val="0"/>
        </c:dLbls>
        <c:gapWidth val="150"/>
        <c:shape val="box"/>
        <c:axId val="382162120"/>
        <c:axId val="380436968"/>
        <c:axId val="0"/>
      </c:bar3DChart>
      <c:catAx>
        <c:axId val="382162120"/>
        <c:scaling>
          <c:orientation val="minMax"/>
        </c:scaling>
        <c:delete val="0"/>
        <c:axPos val="b"/>
        <c:numFmt formatCode="General" sourceLinked="0"/>
        <c:majorTickMark val="out"/>
        <c:minorTickMark val="none"/>
        <c:tickLblPos val="nextTo"/>
        <c:txPr>
          <a:bodyPr/>
          <a:lstStyle/>
          <a:p>
            <a:pPr>
              <a:defRPr lang="en-GB"/>
            </a:pPr>
            <a:endParaRPr lang="en-US"/>
          </a:p>
        </c:txPr>
        <c:crossAx val="380436968"/>
        <c:crosses val="autoZero"/>
        <c:auto val="1"/>
        <c:lblAlgn val="ctr"/>
        <c:lblOffset val="100"/>
        <c:noMultiLvlLbl val="0"/>
      </c:catAx>
      <c:valAx>
        <c:axId val="380436968"/>
        <c:scaling>
          <c:orientation val="minMax"/>
        </c:scaling>
        <c:delete val="0"/>
        <c:axPos val="l"/>
        <c:majorGridlines/>
        <c:title>
          <c:tx>
            <c:rich>
              <a:bodyPr rot="0" vert="horz"/>
              <a:lstStyle/>
              <a:p>
                <a:pPr>
                  <a:defRPr lang="en-GB"/>
                </a:pPr>
                <a:r>
                  <a:rPr lang="en-GB"/>
                  <a:t>Number of days </a:t>
                </a:r>
              </a:p>
            </c:rich>
          </c:tx>
          <c:overlay val="0"/>
        </c:title>
        <c:numFmt formatCode="General" sourceLinked="1"/>
        <c:majorTickMark val="out"/>
        <c:minorTickMark val="none"/>
        <c:tickLblPos val="nextTo"/>
        <c:txPr>
          <a:bodyPr/>
          <a:lstStyle/>
          <a:p>
            <a:pPr>
              <a:defRPr lang="en-GB"/>
            </a:pPr>
            <a:endParaRPr lang="en-US"/>
          </a:p>
        </c:txPr>
        <c:crossAx val="382162120"/>
        <c:crosses val="autoZero"/>
        <c:crossBetween val="between"/>
      </c:valAx>
    </c:plotArea>
    <c:plotVisOnly val="1"/>
    <c:dispBlanksAs val="gap"/>
    <c:showDLblsOverMax val="0"/>
  </c:chart>
  <c:txPr>
    <a:bodyPr/>
    <a:lstStyle/>
    <a:p>
      <a:pPr>
        <a:defRPr sz="1800">
          <a:solidFill>
            <a:schemeClr val="tx2">
              <a:lumMod val="75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bar3DChart>
        <c:barDir val="col"/>
        <c:grouping val="clustered"/>
        <c:varyColors val="1"/>
        <c:ser>
          <c:idx val="0"/>
          <c:order val="0"/>
          <c:tx>
            <c:strRef>
              <c:f>Sheet2!$B$2</c:f>
              <c:strCache>
                <c:ptCount val="1"/>
                <c:pt idx="0">
                  <c:v>Days</c:v>
                </c:pt>
              </c:strCache>
            </c:strRef>
          </c:tx>
          <c:invertIfNegative val="0"/>
          <c:dPt>
            <c:idx val="0"/>
            <c:invertIfNegative val="0"/>
            <c:bubble3D val="0"/>
            <c:spPr>
              <a:solidFill>
                <a:srgbClr val="0070C0"/>
              </a:solidFill>
            </c:spPr>
            <c:extLst>
              <c:ext xmlns:c16="http://schemas.microsoft.com/office/drawing/2014/chart" uri="{C3380CC4-5D6E-409C-BE32-E72D297353CC}">
                <c16:uniqueId val="{00000000-E95F-49B9-A468-E445510826BE}"/>
              </c:ext>
            </c:extLst>
          </c:dPt>
          <c:dPt>
            <c:idx val="1"/>
            <c:invertIfNegative val="0"/>
            <c:bubble3D val="0"/>
            <c:spPr>
              <a:solidFill>
                <a:srgbClr val="CC0000"/>
              </a:solidFill>
            </c:spPr>
            <c:extLst>
              <c:ext xmlns:c16="http://schemas.microsoft.com/office/drawing/2014/chart" uri="{C3380CC4-5D6E-409C-BE32-E72D297353CC}">
                <c16:uniqueId val="{00000001-E95F-49B9-A468-E445510826BE}"/>
              </c:ext>
            </c:extLst>
          </c:dPt>
          <c:dPt>
            <c:idx val="3"/>
            <c:invertIfNegative val="0"/>
            <c:bubble3D val="0"/>
            <c:spPr>
              <a:solidFill>
                <a:srgbClr val="CC3399"/>
              </a:solidFill>
            </c:spPr>
            <c:extLst>
              <c:ext xmlns:c16="http://schemas.microsoft.com/office/drawing/2014/chart" uri="{C3380CC4-5D6E-409C-BE32-E72D297353CC}">
                <c16:uniqueId val="{00000002-E95F-49B9-A468-E445510826BE}"/>
              </c:ext>
            </c:extLst>
          </c:dPt>
          <c:dLbls>
            <c:dLbl>
              <c:idx val="0"/>
              <c:layout>
                <c:manualLayout>
                  <c:x val="2.0406364398446099E-2"/>
                  <c:y val="-3.47394060592594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95F-49B9-A468-E445510826BE}"/>
                </c:ext>
              </c:extLst>
            </c:dLbl>
            <c:dLbl>
              <c:idx val="1"/>
              <c:layout>
                <c:manualLayout>
                  <c:x val="1.8948766941414199E-2"/>
                  <c:y val="-2.1378096036467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95F-49B9-A468-E445510826BE}"/>
                </c:ext>
              </c:extLst>
            </c:dLbl>
            <c:dLbl>
              <c:idx val="2"/>
              <c:layout>
                <c:manualLayout>
                  <c:x val="2.76943516836054E-2"/>
                  <c:y val="-3.20671440547009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95F-49B9-A468-E445510826BE}"/>
                </c:ext>
              </c:extLst>
            </c:dLbl>
            <c:dLbl>
              <c:idx val="3"/>
              <c:layout>
                <c:manualLayout>
                  <c:x val="1.74911694843824E-2"/>
                  <c:y val="-1.603357202735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95F-49B9-A468-E445510826BE}"/>
                </c:ext>
              </c:extLst>
            </c:dLbl>
            <c:spPr>
              <a:noFill/>
              <a:ln>
                <a:noFill/>
              </a:ln>
              <a:effectLst/>
            </c:spPr>
            <c:txPr>
              <a:bodyPr/>
              <a:lstStyle/>
              <a:p>
                <a:pPr>
                  <a:defRPr lang="en-GB"/>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Sheet2!$A$3:$A$6</c:f>
              <c:strCache>
                <c:ptCount val="4"/>
                <c:pt idx="0">
                  <c:v>England</c:v>
                </c:pt>
                <c:pt idx="1">
                  <c:v>Wales</c:v>
                </c:pt>
                <c:pt idx="2">
                  <c:v>Scotland</c:v>
                </c:pt>
                <c:pt idx="3">
                  <c:v>N. Ireland</c:v>
                </c:pt>
              </c:strCache>
            </c:strRef>
          </c:cat>
          <c:val>
            <c:numRef>
              <c:f>Sheet2!$B$3:$B$6</c:f>
              <c:numCache>
                <c:formatCode>General</c:formatCode>
                <c:ptCount val="4"/>
                <c:pt idx="0">
                  <c:v>548</c:v>
                </c:pt>
                <c:pt idx="1">
                  <c:v>642</c:v>
                </c:pt>
                <c:pt idx="2">
                  <c:v>550</c:v>
                </c:pt>
                <c:pt idx="3">
                  <c:v>746</c:v>
                </c:pt>
              </c:numCache>
            </c:numRef>
          </c:val>
          <c:extLst>
            <c:ext xmlns:c16="http://schemas.microsoft.com/office/drawing/2014/chart" uri="{C3380CC4-5D6E-409C-BE32-E72D297353CC}">
              <c16:uniqueId val="{00000004-E95F-49B9-A468-E445510826BE}"/>
            </c:ext>
          </c:extLst>
        </c:ser>
        <c:dLbls>
          <c:showLegendKey val="0"/>
          <c:showVal val="0"/>
          <c:showCatName val="0"/>
          <c:showSerName val="0"/>
          <c:showPercent val="0"/>
          <c:showBubbleSize val="0"/>
        </c:dLbls>
        <c:gapWidth val="150"/>
        <c:shape val="box"/>
        <c:axId val="461941144"/>
        <c:axId val="461963080"/>
        <c:axId val="0"/>
      </c:bar3DChart>
      <c:catAx>
        <c:axId val="461941144"/>
        <c:scaling>
          <c:orientation val="minMax"/>
        </c:scaling>
        <c:delete val="0"/>
        <c:axPos val="b"/>
        <c:numFmt formatCode="General" sourceLinked="0"/>
        <c:majorTickMark val="out"/>
        <c:minorTickMark val="none"/>
        <c:tickLblPos val="nextTo"/>
        <c:txPr>
          <a:bodyPr/>
          <a:lstStyle/>
          <a:p>
            <a:pPr>
              <a:defRPr lang="en-GB"/>
            </a:pPr>
            <a:endParaRPr lang="en-US"/>
          </a:p>
        </c:txPr>
        <c:crossAx val="461963080"/>
        <c:crosses val="autoZero"/>
        <c:auto val="1"/>
        <c:lblAlgn val="ctr"/>
        <c:lblOffset val="100"/>
        <c:noMultiLvlLbl val="0"/>
      </c:catAx>
      <c:valAx>
        <c:axId val="461963080"/>
        <c:scaling>
          <c:orientation val="minMax"/>
        </c:scaling>
        <c:delete val="0"/>
        <c:axPos val="l"/>
        <c:majorGridlines/>
        <c:title>
          <c:tx>
            <c:rich>
              <a:bodyPr rot="0" vert="horz"/>
              <a:lstStyle/>
              <a:p>
                <a:pPr>
                  <a:defRPr lang="en-GB"/>
                </a:pPr>
                <a:r>
                  <a:rPr lang="en-GB" dirty="0"/>
                  <a:t>Days</a:t>
                </a:r>
              </a:p>
            </c:rich>
          </c:tx>
          <c:overlay val="0"/>
        </c:title>
        <c:numFmt formatCode="General" sourceLinked="1"/>
        <c:majorTickMark val="out"/>
        <c:minorTickMark val="none"/>
        <c:tickLblPos val="nextTo"/>
        <c:txPr>
          <a:bodyPr/>
          <a:lstStyle/>
          <a:p>
            <a:pPr>
              <a:defRPr lang="en-GB"/>
            </a:pPr>
            <a:endParaRPr lang="en-US"/>
          </a:p>
        </c:txPr>
        <c:crossAx val="461941144"/>
        <c:crosses val="autoZero"/>
        <c:crossBetween val="between"/>
      </c:valAx>
    </c:plotArea>
    <c:legend>
      <c:legendPos val="r"/>
      <c:overlay val="0"/>
      <c:txPr>
        <a:bodyPr/>
        <a:lstStyle/>
        <a:p>
          <a:pPr>
            <a:defRPr lang="en-GB"/>
          </a:pPr>
          <a:endParaRPr lang="en-US"/>
        </a:p>
      </c:txPr>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GB"/>
            </a:pPr>
            <a:r>
              <a:rPr lang="en-GB"/>
              <a:t>Sibling Relationships</a:t>
            </a:r>
          </a:p>
        </c:rich>
      </c:tx>
      <c:overlay val="0"/>
    </c:title>
    <c:autoTitleDeleted val="0"/>
    <c:plotArea>
      <c:layout/>
      <c:pieChart>
        <c:varyColors val="1"/>
        <c:ser>
          <c:idx val="0"/>
          <c:order val="0"/>
          <c:dPt>
            <c:idx val="0"/>
            <c:bubble3D val="0"/>
            <c:spPr>
              <a:solidFill>
                <a:srgbClr val="0070C0"/>
              </a:solidFill>
            </c:spPr>
            <c:extLst>
              <c:ext xmlns:c16="http://schemas.microsoft.com/office/drawing/2014/chart" uri="{C3380CC4-5D6E-409C-BE32-E72D297353CC}">
                <c16:uniqueId val="{00000000-01A4-4D43-9322-D95FF30D626F}"/>
              </c:ext>
            </c:extLst>
          </c:dPt>
          <c:dPt>
            <c:idx val="1"/>
            <c:bubble3D val="0"/>
            <c:spPr>
              <a:solidFill>
                <a:srgbClr val="CC0000"/>
              </a:solidFill>
            </c:spPr>
            <c:extLst>
              <c:ext xmlns:c16="http://schemas.microsoft.com/office/drawing/2014/chart" uri="{C3380CC4-5D6E-409C-BE32-E72D297353CC}">
                <c16:uniqueId val="{00000001-01A4-4D43-9322-D95FF30D626F}"/>
              </c:ext>
            </c:extLst>
          </c:dPt>
          <c:dLbls>
            <c:spPr>
              <a:noFill/>
              <a:ln>
                <a:noFill/>
              </a:ln>
              <a:effectLst/>
            </c:spPr>
            <c:txPr>
              <a:bodyPr/>
              <a:lstStyle/>
              <a:p>
                <a:pPr>
                  <a:defRPr lang="en-GB" sz="2800">
                    <a:solidFill>
                      <a:schemeClr val="bg1"/>
                    </a:solidFill>
                  </a:defRPr>
                </a:pPr>
                <a:endParaRPr lang="en-US"/>
              </a:p>
            </c:txPr>
            <c:dLblPos val="ctr"/>
            <c:showLegendKey val="0"/>
            <c:showVal val="1"/>
            <c:showCatName val="0"/>
            <c:showSerName val="0"/>
            <c:showPercent val="0"/>
            <c:showBubbleSize val="0"/>
            <c:showLeaderLines val="1"/>
            <c:extLst>
              <c:ext xmlns:c15="http://schemas.microsoft.com/office/drawing/2012/chart" uri="{CE6537A1-D6FC-4f65-9D91-7224C49458BB}"/>
            </c:extLst>
          </c:dLbls>
          <c:cat>
            <c:strRef>
              <c:f>Sheet1!$A$1:$A$3</c:f>
              <c:strCache>
                <c:ptCount val="3"/>
                <c:pt idx="0">
                  <c:v>Separated from some of their siblings</c:v>
                </c:pt>
                <c:pt idx="1">
                  <c:v>Full sibling group placed together</c:v>
                </c:pt>
                <c:pt idx="2">
                  <c:v>Single child</c:v>
                </c:pt>
              </c:strCache>
            </c:strRef>
          </c:cat>
          <c:val>
            <c:numRef>
              <c:f>Sheet1!$B$1:$B$3</c:f>
              <c:numCache>
                <c:formatCode>General</c:formatCode>
                <c:ptCount val="3"/>
                <c:pt idx="0">
                  <c:v>7</c:v>
                </c:pt>
                <c:pt idx="1">
                  <c:v>1</c:v>
                </c:pt>
                <c:pt idx="2">
                  <c:v>1</c:v>
                </c:pt>
              </c:numCache>
            </c:numRef>
          </c:val>
          <c:extLst>
            <c:ext xmlns:c16="http://schemas.microsoft.com/office/drawing/2014/chart" uri="{C3380CC4-5D6E-409C-BE32-E72D297353CC}">
              <c16:uniqueId val="{00000002-01A4-4D43-9322-D95FF30D626F}"/>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0669444444444498"/>
          <c:y val="0.20519284047827399"/>
          <c:w val="0.330159886264217"/>
          <c:h val="0.452657480314961"/>
        </c:manualLayout>
      </c:layout>
      <c:overlay val="0"/>
      <c:txPr>
        <a:bodyPr/>
        <a:lstStyle/>
        <a:p>
          <a:pPr>
            <a:defRPr lang="en-GB"/>
          </a:pPr>
          <a:endParaRPr lang="en-US"/>
        </a:p>
      </c:txPr>
    </c:legend>
    <c:plotVisOnly val="1"/>
    <c:dispBlanksAs val="zero"/>
    <c:showDLblsOverMax val="0"/>
  </c:chart>
  <c:txPr>
    <a:bodyPr/>
    <a:lstStyle/>
    <a:p>
      <a:pPr>
        <a:defRPr sz="1800">
          <a:latin typeface="Arial" pitchFamily="34" charset="0"/>
          <a:cs typeface="Arial" pitchFamily="34" charset="0"/>
        </a:defRPr>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GB"/>
            </a:pPr>
            <a:r>
              <a:rPr lang="en-GB"/>
              <a:t>Provision of later life information</a:t>
            </a:r>
          </a:p>
        </c:rich>
      </c:tx>
      <c:overlay val="0"/>
    </c:title>
    <c:autoTitleDeleted val="0"/>
    <c:plotArea>
      <c:layout/>
      <c:pieChart>
        <c:varyColors val="1"/>
        <c:ser>
          <c:idx val="0"/>
          <c:order val="0"/>
          <c:dPt>
            <c:idx val="0"/>
            <c:bubble3D val="0"/>
            <c:spPr>
              <a:solidFill>
                <a:schemeClr val="tx2"/>
              </a:solidFill>
            </c:spPr>
            <c:extLst>
              <c:ext xmlns:c16="http://schemas.microsoft.com/office/drawing/2014/chart" uri="{C3380CC4-5D6E-409C-BE32-E72D297353CC}">
                <c16:uniqueId val="{00000000-AD35-4A5D-B7DE-86E054632862}"/>
              </c:ext>
            </c:extLst>
          </c:dPt>
          <c:dPt>
            <c:idx val="1"/>
            <c:bubble3D val="0"/>
            <c:spPr>
              <a:solidFill>
                <a:srgbClr val="CC0000"/>
              </a:solidFill>
            </c:spPr>
            <c:extLst>
              <c:ext xmlns:c16="http://schemas.microsoft.com/office/drawing/2014/chart" uri="{C3380CC4-5D6E-409C-BE32-E72D297353CC}">
                <c16:uniqueId val="{00000001-AD35-4A5D-B7DE-86E054632862}"/>
              </c:ext>
            </c:extLst>
          </c:dPt>
          <c:dLbls>
            <c:spPr>
              <a:noFill/>
              <a:ln>
                <a:noFill/>
              </a:ln>
              <a:effectLst/>
            </c:spPr>
            <c:txPr>
              <a:bodyPr/>
              <a:lstStyle/>
              <a:p>
                <a:pPr>
                  <a:defRPr lang="en-GB" sz="2400">
                    <a:solidFill>
                      <a:schemeClr val="bg1"/>
                    </a:solidFill>
                  </a:defRPr>
                </a:pPr>
                <a:endParaRPr lang="en-US"/>
              </a:p>
            </c:txPr>
            <c:dLblPos val="ctr"/>
            <c:showLegendKey val="0"/>
            <c:showVal val="1"/>
            <c:showCatName val="0"/>
            <c:showSerName val="0"/>
            <c:showPercent val="0"/>
            <c:showBubbleSize val="0"/>
            <c:showLeaderLines val="1"/>
            <c:extLst>
              <c:ext xmlns:c15="http://schemas.microsoft.com/office/drawing/2012/chart" uri="{CE6537A1-D6FC-4f65-9D91-7224C49458BB}"/>
            </c:extLst>
          </c:dLbls>
          <c:cat>
            <c:strRef>
              <c:f>Sheet1!$A$18:$A$19</c:f>
              <c:strCache>
                <c:ptCount val="2"/>
                <c:pt idx="0">
                  <c:v>Inadequate, inappropriate or late</c:v>
                </c:pt>
                <c:pt idx="1">
                  <c:v>Adequate</c:v>
                </c:pt>
              </c:strCache>
            </c:strRef>
          </c:cat>
          <c:val>
            <c:numRef>
              <c:f>Sheet1!$B$18:$B$19</c:f>
              <c:numCache>
                <c:formatCode>General</c:formatCode>
                <c:ptCount val="2"/>
                <c:pt idx="0">
                  <c:v>5</c:v>
                </c:pt>
                <c:pt idx="1">
                  <c:v>4</c:v>
                </c:pt>
              </c:numCache>
            </c:numRef>
          </c:val>
          <c:extLst>
            <c:ext xmlns:c16="http://schemas.microsoft.com/office/drawing/2014/chart" uri="{C3380CC4-5D6E-409C-BE32-E72D297353CC}">
              <c16:uniqueId val="{00000002-AD35-4A5D-B7DE-86E054632862}"/>
            </c:ext>
          </c:extLst>
        </c:ser>
        <c:dLbls>
          <c:showLegendKey val="0"/>
          <c:showVal val="0"/>
          <c:showCatName val="0"/>
          <c:showSerName val="0"/>
          <c:showPercent val="0"/>
          <c:showBubbleSize val="0"/>
          <c:showLeaderLines val="1"/>
        </c:dLbls>
        <c:firstSliceAng val="0"/>
      </c:pieChart>
    </c:plotArea>
    <c:legend>
      <c:legendPos val="l"/>
      <c:overlay val="0"/>
      <c:txPr>
        <a:bodyPr/>
        <a:lstStyle/>
        <a:p>
          <a:pPr>
            <a:defRPr lang="en-GB"/>
          </a:pPr>
          <a:endParaRPr lang="en-US"/>
        </a:p>
      </c:txPr>
    </c:legend>
    <c:plotVisOnly val="1"/>
    <c:dispBlanksAs val="zero"/>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0.61667</cdr:x>
      <cdr:y>0.68182</cdr:y>
    </cdr:from>
    <cdr:to>
      <cdr:x>0.98333</cdr:x>
      <cdr:y>0.97538</cdr:y>
    </cdr:to>
    <cdr:sp macro="" textlink="">
      <cdr:nvSpPr>
        <cdr:cNvPr id="2" name="TextBox 1"/>
        <cdr:cNvSpPr txBox="1"/>
      </cdr:nvSpPr>
      <cdr:spPr>
        <a:xfrm xmlns:a="http://schemas.openxmlformats.org/drawingml/2006/main">
          <a:off x="5328592" y="3240360"/>
          <a:ext cx="3168294" cy="139514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600" dirty="0">
              <a:latin typeface="Arial" pitchFamily="34" charset="0"/>
              <a:cs typeface="Arial" pitchFamily="34" charset="0"/>
            </a:rPr>
            <a:t>2</a:t>
          </a:r>
          <a:r>
            <a:rPr lang="en-GB" sz="1600" baseline="0" dirty="0">
              <a:latin typeface="Arial" pitchFamily="34" charset="0"/>
              <a:cs typeface="Arial" pitchFamily="34" charset="0"/>
            </a:rPr>
            <a:t> sibling groups out of 8 had</a:t>
          </a:r>
        </a:p>
        <a:p xmlns:a="http://schemas.openxmlformats.org/drawingml/2006/main">
          <a:r>
            <a:rPr lang="en-GB" sz="1600" baseline="0" dirty="0">
              <a:latin typeface="Arial" pitchFamily="34" charset="0"/>
              <a:cs typeface="Arial" pitchFamily="34" charset="0"/>
            </a:rPr>
            <a:t> formal sibling assessment</a:t>
          </a:r>
        </a:p>
        <a:p xmlns:a="http://schemas.openxmlformats.org/drawingml/2006/main">
          <a:endParaRPr lang="en-GB" sz="1600" baseline="0" dirty="0">
            <a:latin typeface="Arial" pitchFamily="34" charset="0"/>
            <a:cs typeface="Arial" pitchFamily="34" charset="0"/>
          </a:endParaRPr>
        </a:p>
        <a:p xmlns:a="http://schemas.openxmlformats.org/drawingml/2006/main">
          <a:r>
            <a:rPr lang="en-GB" sz="1600" dirty="0">
              <a:latin typeface="Arial" pitchFamily="34" charset="0"/>
              <a:cs typeface="Arial" pitchFamily="34" charset="0"/>
            </a:rPr>
            <a:t>3 out </a:t>
          </a:r>
          <a:r>
            <a:rPr lang="en-GB" sz="1600">
              <a:latin typeface="Arial" pitchFamily="34" charset="0"/>
              <a:cs typeface="Arial" pitchFamily="34" charset="0"/>
            </a:rPr>
            <a:t>8 groups </a:t>
          </a:r>
          <a:r>
            <a:rPr lang="en-GB" sz="1600" dirty="0">
              <a:latin typeface="Arial" pitchFamily="34" charset="0"/>
              <a:cs typeface="Arial" pitchFamily="34" charset="0"/>
            </a:rPr>
            <a:t>retain direct contact </a:t>
          </a:r>
          <a:br>
            <a:rPr lang="en-GB" sz="1600" dirty="0">
              <a:latin typeface="Arial" pitchFamily="34" charset="0"/>
              <a:cs typeface="Arial" pitchFamily="34" charset="0"/>
            </a:rPr>
          </a:br>
          <a:r>
            <a:rPr lang="en-GB" sz="1600" dirty="0">
              <a:latin typeface="Arial" pitchFamily="34" charset="0"/>
              <a:cs typeface="Arial" pitchFamily="34" charset="0"/>
            </a:rPr>
            <a:t>with siblings</a:t>
          </a:r>
        </a:p>
      </cdr:txBody>
    </cdr:sp>
  </cdr:relSizeAnchor>
</c:userShapes>
</file>

<file path=ppt/drawings/drawing2.xml><?xml version="1.0" encoding="utf-8"?>
<c:userShapes xmlns:c="http://schemas.openxmlformats.org/drawingml/2006/chart">
  <cdr:relSizeAnchor xmlns:cdr="http://schemas.openxmlformats.org/drawingml/2006/chartDrawing">
    <cdr:from>
      <cdr:x>0.59028</cdr:x>
      <cdr:y>0.67477</cdr:y>
    </cdr:from>
    <cdr:to>
      <cdr:x>0.99479</cdr:x>
      <cdr:y>0.89583</cdr:y>
    </cdr:to>
    <cdr:sp macro="" textlink="">
      <cdr:nvSpPr>
        <cdr:cNvPr id="2" name="TextBox 1"/>
        <cdr:cNvSpPr txBox="1"/>
      </cdr:nvSpPr>
      <cdr:spPr>
        <a:xfrm xmlns:a="http://schemas.openxmlformats.org/drawingml/2006/main">
          <a:off x="2698750" y="1851024"/>
          <a:ext cx="1849438" cy="60642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400" dirty="0">
              <a:latin typeface="Arial" panose="020B0604020202020204" pitchFamily="34" charset="0"/>
              <a:cs typeface="Arial" panose="020B0604020202020204" pitchFamily="34" charset="0"/>
            </a:rPr>
            <a:t>2</a:t>
          </a:r>
          <a:r>
            <a:rPr lang="en-GB" sz="1400" baseline="0" dirty="0">
              <a:latin typeface="Arial" panose="020B0604020202020204" pitchFamily="34" charset="0"/>
              <a:cs typeface="Arial" panose="020B0604020202020204" pitchFamily="34" charset="0"/>
            </a:rPr>
            <a:t> out of 7 cases preparation</a:t>
          </a:r>
          <a:br>
            <a:rPr lang="en-GB" sz="1400" baseline="0" dirty="0">
              <a:latin typeface="Arial" panose="020B0604020202020204" pitchFamily="34" charset="0"/>
              <a:cs typeface="Arial" panose="020B0604020202020204" pitchFamily="34" charset="0"/>
            </a:rPr>
          </a:br>
          <a:r>
            <a:rPr lang="en-GB" sz="1400" baseline="0" dirty="0">
              <a:latin typeface="Arial" panose="020B0604020202020204" pitchFamily="34" charset="0"/>
              <a:cs typeface="Arial" panose="020B0604020202020204" pitchFamily="34" charset="0"/>
            </a:rPr>
            <a:t>was inadequate and children</a:t>
          </a:r>
          <a:br>
            <a:rPr lang="en-GB" sz="1400" baseline="0" dirty="0">
              <a:latin typeface="Arial" panose="020B0604020202020204" pitchFamily="34" charset="0"/>
              <a:cs typeface="Arial" panose="020B0604020202020204" pitchFamily="34" charset="0"/>
            </a:rPr>
          </a:br>
          <a:r>
            <a:rPr lang="en-GB" sz="1400" baseline="0" dirty="0">
              <a:latin typeface="Arial" panose="020B0604020202020204" pitchFamily="34" charset="0"/>
              <a:cs typeface="Arial" panose="020B0604020202020204" pitchFamily="34" charset="0"/>
            </a:rPr>
            <a:t>were ill prepared</a:t>
          </a:r>
          <a:endParaRPr lang="en-GB" sz="1400" dirty="0">
            <a:latin typeface="Arial" panose="020B0604020202020204" pitchFamily="34" charset="0"/>
            <a:cs typeface="Arial" panose="020B0604020202020204" pitchFamily="34"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2A7A00-B959-4668-9AD7-D009D381C37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2A7A00-B959-4668-9AD7-D009D381C37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2A7A00-B959-4668-9AD7-D009D381C376}" type="slidenum">
              <a:rPr lang="en-GB" smtClean="0"/>
              <a:pPr/>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2A7A00-B959-4668-9AD7-D009D381C376}" type="slidenum">
              <a:rPr lang="en-GB" smtClean="0"/>
              <a:pPr/>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2A7A00-B959-4668-9AD7-D009D381C37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2A7A00-B959-4668-9AD7-D009D381C376}" type="slidenum">
              <a:rPr lang="en-GB" smtClean="0"/>
              <a:pPr/>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2A7A00-B959-4668-9AD7-D009D381C37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2A7A00-B959-4668-9AD7-D009D381C37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2A7A00-B959-4668-9AD7-D009D381C37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2A7A00-B959-4668-9AD7-D009D381C376}" type="slidenum">
              <a:rPr lang="en-GB" smtClean="0"/>
              <a:pPr/>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B6511-9B24-42E4-B84D-9C0C5844BC19}" type="datetimeFigureOut">
              <a:rPr lang="en-GB" smtClean="0"/>
              <a:pPr/>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2A7A00-B959-4668-9AD7-D009D381C376}" type="slidenum">
              <a:rPr lang="en-GB" smtClean="0"/>
              <a:pPr/>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DB6511-9B24-42E4-B84D-9C0C5844BC19}" type="datetimeFigureOut">
              <a:rPr lang="en-GB" smtClean="0"/>
              <a:pPr/>
              <a:t>21/02/2022</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12A7A00-B959-4668-9AD7-D009D381C376}" type="slidenum">
              <a:rPr lang="en-GB" smtClean="0"/>
              <a:pPr/>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924944"/>
            <a:ext cx="6400800" cy="2016224"/>
          </a:xfrm>
        </p:spPr>
        <p:txBody>
          <a:bodyPr>
            <a:noAutofit/>
          </a:bodyPr>
          <a:lstStyle/>
          <a:p>
            <a:r>
              <a:rPr lang="en-GB" sz="3600" dirty="0">
                <a:latin typeface="Arial" pitchFamily="34" charset="0"/>
                <a:cs typeface="Arial" pitchFamily="34" charset="0"/>
              </a:rPr>
              <a:t>A Child’s Journey to Permanence through Adoption Across the Four UK Nations</a:t>
            </a:r>
            <a:r>
              <a:rPr lang="en-GB" sz="2800" dirty="0">
                <a:latin typeface="Arial" pitchFamily="34" charset="0"/>
                <a:cs typeface="Arial" pitchFamily="34" charset="0"/>
              </a:rPr>
              <a:t> </a:t>
            </a:r>
          </a:p>
        </p:txBody>
      </p:sp>
      <p:pic>
        <p:nvPicPr>
          <p:cNvPr id="4" name="Picture 3"/>
          <p:cNvPicPr/>
          <p:nvPr/>
        </p:nvPicPr>
        <p:blipFill rotWithShape="1">
          <a:blip r:embed="rId2">
            <a:extLst>
              <a:ext uri="{28A0092B-C50C-407E-A947-70E740481C1C}">
                <a14:useLocalDpi xmlns:a14="http://schemas.microsoft.com/office/drawing/2010/main" val="0"/>
              </a:ext>
            </a:extLst>
          </a:blip>
          <a:srcRect b="19115"/>
          <a:stretch/>
        </p:blipFill>
        <p:spPr>
          <a:xfrm>
            <a:off x="179512" y="188640"/>
            <a:ext cx="8784976" cy="1894834"/>
          </a:xfrm>
          <a:prstGeom prst="rect">
            <a:avLst/>
          </a:prstGeom>
        </p:spPr>
      </p:pic>
    </p:spTree>
    <p:extLst>
      <p:ext uri="{BB962C8B-B14F-4D97-AF65-F5344CB8AC3E}">
        <p14:creationId xmlns:p14="http://schemas.microsoft.com/office/powerpoint/2010/main" val="3526988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dirty="0">
                <a:latin typeface="Arial" panose="020B0604020202020204" pitchFamily="34" charset="0"/>
                <a:cs typeface="Arial" panose="020B0604020202020204" pitchFamily="34" charset="0"/>
              </a:rPr>
              <a:t>Number of days between entry into care and placement with adopters when compared with number of additional needs</a:t>
            </a:r>
            <a:endParaRPr lang="en-GB" sz="2400" dirty="0">
              <a:latin typeface="Arial" panose="020B0604020202020204" pitchFamily="34" charset="0"/>
              <a:cs typeface="Arial" panose="020B0604020202020204" pitchFamily="34" charset="0"/>
            </a:endParaRPr>
          </a:p>
        </p:txBody>
      </p:sp>
      <p:graphicFrame>
        <p:nvGraphicFramePr>
          <p:cNvPr id="4" name="Chart 3"/>
          <p:cNvGraphicFramePr/>
          <p:nvPr>
            <p:extLst>
              <p:ext uri="{D42A27DB-BD31-4B8C-83A1-F6EECF244321}">
                <p14:modId xmlns:p14="http://schemas.microsoft.com/office/powerpoint/2010/main" val="3080778896"/>
              </p:ext>
            </p:extLst>
          </p:nvPr>
        </p:nvGraphicFramePr>
        <p:xfrm>
          <a:off x="251520" y="2132856"/>
          <a:ext cx="8280000" cy="410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45830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dirty="0">
                <a:latin typeface="Arial" panose="020B0604020202020204" pitchFamily="34" charset="0"/>
                <a:cs typeface="Arial" panose="020B0604020202020204" pitchFamily="34" charset="0"/>
              </a:rPr>
              <a:t>Average Number of days between entry into care and placement with adopters by Country</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904258629"/>
              </p:ext>
            </p:extLst>
          </p:nvPr>
        </p:nvGraphicFramePr>
        <p:xfrm>
          <a:off x="179512" y="1628800"/>
          <a:ext cx="8712968" cy="47525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GB" sz="2000" dirty="0">
              <a:latin typeface="Arial" pitchFamily="34" charset="0"/>
              <a:cs typeface="Arial" pitchFamily="34" charset="0"/>
            </a:endParaRPr>
          </a:p>
          <a:p>
            <a:r>
              <a:rPr lang="en-GB" sz="2000" dirty="0">
                <a:latin typeface="Arial" pitchFamily="34" charset="0"/>
                <a:cs typeface="Arial" pitchFamily="34" charset="0"/>
              </a:rPr>
              <a:t>Group 1: Sibling groups of children with high levels of additional needs (12-15) and varying placement times</a:t>
            </a:r>
          </a:p>
          <a:p>
            <a:r>
              <a:rPr lang="en-GB" sz="2000" dirty="0">
                <a:latin typeface="Arial" pitchFamily="34" charset="0"/>
                <a:cs typeface="Arial" pitchFamily="34" charset="0"/>
              </a:rPr>
              <a:t>Group 2: Single, older children at time of placement with varying placement times</a:t>
            </a:r>
          </a:p>
          <a:p>
            <a:r>
              <a:rPr lang="en-GB" sz="2000" dirty="0">
                <a:latin typeface="Arial" pitchFamily="34" charset="0"/>
                <a:cs typeface="Arial" pitchFamily="34" charset="0"/>
              </a:rPr>
              <a:t>Group 3: Concurrent (Direct) placements of children under 1 year old without additional needs</a:t>
            </a:r>
          </a:p>
          <a:p>
            <a:r>
              <a:rPr lang="en-GB" sz="2000" dirty="0">
                <a:latin typeface="Arial" pitchFamily="34" charset="0"/>
                <a:cs typeface="Arial" pitchFamily="34" charset="0"/>
              </a:rPr>
              <a:t>Group 4: Children with younger siblings born after their entry to care and whose younger siblings were joined into the  care proceedings at birth</a:t>
            </a:r>
          </a:p>
          <a:p>
            <a:endParaRPr lang="en-GB" sz="2000" dirty="0">
              <a:latin typeface="Arial" pitchFamily="34" charset="0"/>
              <a:cs typeface="Arial" pitchFamily="34" charset="0"/>
            </a:endParaRPr>
          </a:p>
          <a:p>
            <a:endParaRPr lang="en-GB" sz="2000" dirty="0">
              <a:latin typeface="Arial" pitchFamily="34" charset="0"/>
              <a:cs typeface="Arial" pitchFamily="34" charset="0"/>
            </a:endParaRPr>
          </a:p>
        </p:txBody>
      </p:sp>
      <p:sp>
        <p:nvSpPr>
          <p:cNvPr id="3" name="Title 2"/>
          <p:cNvSpPr>
            <a:spLocks noGrp="1"/>
          </p:cNvSpPr>
          <p:nvPr>
            <p:ph type="title"/>
          </p:nvPr>
        </p:nvSpPr>
        <p:spPr/>
        <p:txBody>
          <a:bodyPr>
            <a:normAutofit/>
          </a:bodyPr>
          <a:lstStyle/>
          <a:p>
            <a:r>
              <a:rPr lang="en-GB" sz="2400" dirty="0">
                <a:latin typeface="Arial" pitchFamily="34" charset="0"/>
                <a:cs typeface="Arial" pitchFamily="34" charset="0"/>
              </a:rPr>
              <a:t>Next stage – 4 matched comparison groups </a:t>
            </a:r>
            <a:br>
              <a:rPr lang="en-GB" sz="2400" dirty="0">
                <a:latin typeface="Arial" pitchFamily="34" charset="0"/>
                <a:cs typeface="Arial" pitchFamily="34" charset="0"/>
              </a:rPr>
            </a:br>
            <a:r>
              <a:rPr lang="en-GB" sz="2400" dirty="0">
                <a:latin typeface="Arial" pitchFamily="34" charset="0"/>
                <a:cs typeface="Arial" pitchFamily="34" charset="0"/>
              </a:rPr>
              <a:t>Comprising fifteen children in 9 placements across the 4 Nations</a:t>
            </a:r>
          </a:p>
        </p:txBody>
      </p:sp>
    </p:spTree>
    <p:extLst>
      <p:ext uri="{BB962C8B-B14F-4D97-AF65-F5344CB8AC3E}">
        <p14:creationId xmlns:p14="http://schemas.microsoft.com/office/powerpoint/2010/main" val="655708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179512" y="188640"/>
            <a:ext cx="8784976" cy="898360"/>
          </a:xfrm>
          <a:prstGeom prst="roundRect">
            <a:avLst/>
          </a:prstGeom>
          <a:solidFill>
            <a:schemeClr val="accent1"/>
          </a:solidFill>
        </p:spPr>
        <p:txBody>
          <a:bodyPr>
            <a:normAutofit/>
          </a:bodyPr>
          <a:lstStyle/>
          <a:p>
            <a:r>
              <a:rPr lang="en-US" sz="2800" dirty="0">
                <a:solidFill>
                  <a:schemeClr val="bg1"/>
                </a:solidFill>
                <a:latin typeface="Arial" panose="020B0604020202020204" pitchFamily="34" charset="0"/>
                <a:cs typeface="Arial" panose="020B0604020202020204" pitchFamily="34" charset="0"/>
              </a:rPr>
              <a:t>Comparison Group 1</a:t>
            </a:r>
            <a:endParaRPr lang="en-GB" sz="2800" dirty="0">
              <a:solidFill>
                <a:schemeClr val="bg1"/>
              </a:solidFill>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293901105"/>
              </p:ext>
            </p:extLst>
          </p:nvPr>
        </p:nvGraphicFramePr>
        <p:xfrm>
          <a:off x="179512" y="3501008"/>
          <a:ext cx="8640961" cy="3057480"/>
        </p:xfrm>
        <a:graphic>
          <a:graphicData uri="http://schemas.openxmlformats.org/drawingml/2006/table">
            <a:tbl>
              <a:tblPr firstRow="1" bandRow="1">
                <a:tableStyleId>{5940675A-B579-460E-94D1-54222C63F5DA}</a:tableStyleId>
              </a:tblPr>
              <a:tblGrid>
                <a:gridCol w="1440160">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1512169">
                  <a:extLst>
                    <a:ext uri="{9D8B030D-6E8A-4147-A177-3AD203B41FA5}">
                      <a16:colId xmlns:a16="http://schemas.microsoft.com/office/drawing/2014/main" val="20004"/>
                    </a:ext>
                  </a:extLst>
                </a:gridCol>
              </a:tblGrid>
              <a:tr h="771480">
                <a:tc>
                  <a:txBody>
                    <a:bodyPr/>
                    <a:lstStyle/>
                    <a:p>
                      <a:pPr algn="ct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ctr"/>
                      <a:r>
                        <a:rPr lang="en-US" sz="1800" dirty="0">
                          <a:solidFill>
                            <a:schemeClr val="tx2"/>
                          </a:solidFill>
                          <a:latin typeface="Arial" panose="020B0604020202020204" pitchFamily="34" charset="0"/>
                          <a:cs typeface="Arial" panose="020B0604020202020204" pitchFamily="34" charset="0"/>
                        </a:rPr>
                        <a:t>Age on Entry to Care</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GB" sz="1800" dirty="0">
                          <a:solidFill>
                            <a:schemeClr val="tx2"/>
                          </a:solidFill>
                          <a:latin typeface="Arial" panose="020B0604020202020204" pitchFamily="34" charset="0"/>
                          <a:cs typeface="Arial" panose="020B0604020202020204" pitchFamily="34" charset="0"/>
                        </a:rPr>
                        <a:t>Entry into care to placement</a:t>
                      </a:r>
                    </a:p>
                  </a:txBody>
                  <a:tcPr/>
                </a:tc>
                <a:tc>
                  <a:txBody>
                    <a:bodyPr/>
                    <a:lstStyle/>
                    <a:p>
                      <a:r>
                        <a:rPr lang="en-US" sz="1800" dirty="0">
                          <a:solidFill>
                            <a:schemeClr val="tx2"/>
                          </a:solidFill>
                          <a:latin typeface="Arial" panose="020B0604020202020204" pitchFamily="34" charset="0"/>
                          <a:cs typeface="Arial" panose="020B0604020202020204" pitchFamily="34" charset="0"/>
                        </a:rPr>
                        <a:t>CPR to plmt.</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Additional Needs</a:t>
                      </a:r>
                      <a:endParaRPr lang="en-GB" sz="18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36911">
                <a:tc>
                  <a:txBody>
                    <a:bodyPr/>
                    <a:lstStyle/>
                    <a:p>
                      <a:r>
                        <a:rPr lang="en-US" sz="1800" dirty="0">
                          <a:solidFill>
                            <a:schemeClr val="bg2"/>
                          </a:solidFill>
                          <a:latin typeface="Arial" panose="020B0604020202020204" pitchFamily="34" charset="0"/>
                          <a:cs typeface="Arial" panose="020B0604020202020204" pitchFamily="34" charset="0"/>
                        </a:rPr>
                        <a:t>Sample Avg</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r>
                        <a:rPr lang="en-US" sz="1800" dirty="0">
                          <a:solidFill>
                            <a:schemeClr val="bg2"/>
                          </a:solidFill>
                          <a:latin typeface="Arial" panose="020B0604020202020204" pitchFamily="34" charset="0"/>
                          <a:cs typeface="Arial" panose="020B0604020202020204" pitchFamily="34" charset="0"/>
                        </a:rPr>
                        <a:t>1yr.</a:t>
                      </a:r>
                      <a:r>
                        <a:rPr lang="en-US" sz="1800" baseline="0" dirty="0">
                          <a:solidFill>
                            <a:schemeClr val="bg2"/>
                          </a:solidFill>
                          <a:latin typeface="Arial" panose="020B0604020202020204" pitchFamily="34" charset="0"/>
                          <a:cs typeface="Arial" panose="020B0604020202020204" pitchFamily="34" charset="0"/>
                        </a:rPr>
                        <a:t> 4.5m</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19.5m</a:t>
                      </a:r>
                    </a:p>
                  </a:txBody>
                  <a:tcPr marL="114300" marR="114300" marT="0" marB="0">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12m</a:t>
                      </a:r>
                    </a:p>
                  </a:txBody>
                  <a:tcPr marL="114300" marR="114300" marT="0" marB="0">
                    <a:solidFill>
                      <a:schemeClr val="tx2"/>
                    </a:solidFill>
                  </a:tcPr>
                </a:tc>
                <a:tc>
                  <a:txBody>
                    <a:bodyPr/>
                    <a:lstStyle/>
                    <a:p>
                      <a:pPr algn="l">
                        <a:lnSpc>
                          <a:spcPct val="115000"/>
                        </a:lnSpc>
                        <a:spcAft>
                          <a:spcPts val="1000"/>
                        </a:spcAft>
                      </a:pPr>
                      <a:r>
                        <a:rPr lang="en-US" sz="1800" dirty="0">
                          <a:solidFill>
                            <a:schemeClr val="bg2"/>
                          </a:solidFill>
                          <a:effectLst/>
                          <a:latin typeface="Arial" panose="020B0604020202020204" pitchFamily="34" charset="0"/>
                          <a:ea typeface="Calibri"/>
                          <a:cs typeface="Arial" panose="020B0604020202020204" pitchFamily="34" charset="0"/>
                        </a:rPr>
                        <a:t>4.45</a:t>
                      </a:r>
                      <a:endParaRPr lang="en-GB" sz="1800" dirty="0">
                        <a:solidFill>
                          <a:schemeClr val="bg2"/>
                        </a:solidFill>
                        <a:effectLst/>
                        <a:latin typeface="Arial" panose="020B0604020202020204" pitchFamily="34" charset="0"/>
                        <a:ea typeface="Calibri"/>
                        <a:cs typeface="Arial" panose="020B0604020202020204" pitchFamily="34" charset="0"/>
                      </a:endParaRPr>
                    </a:p>
                  </a:txBody>
                  <a:tcPr marL="114300" marR="114300" marT="0" marB="0">
                    <a:solidFill>
                      <a:schemeClr val="tx2"/>
                    </a:solidFill>
                  </a:tcPr>
                </a:tc>
                <a:extLst>
                  <a:ext uri="{0D108BD9-81ED-4DB2-BD59-A6C34878D82A}">
                    <a16:rowId xmlns:a16="http://schemas.microsoft.com/office/drawing/2014/main" val="10001"/>
                  </a:ext>
                </a:extLst>
              </a:tr>
              <a:tr h="157233">
                <a:tc>
                  <a:txBody>
                    <a:bodyPr/>
                    <a:lstStyle/>
                    <a:p>
                      <a:r>
                        <a:rPr lang="en-US" sz="1800" dirty="0">
                          <a:solidFill>
                            <a:schemeClr val="tx2"/>
                          </a:solidFill>
                          <a:latin typeface="Arial" panose="020B0604020202020204" pitchFamily="34" charset="0"/>
                          <a:cs typeface="Arial" panose="020B0604020202020204" pitchFamily="34" charset="0"/>
                        </a:rPr>
                        <a:t>F</a:t>
                      </a:r>
                      <a:r>
                        <a:rPr lang="en-US" sz="1800" baseline="0" dirty="0">
                          <a:solidFill>
                            <a:schemeClr val="tx2"/>
                          </a:solidFill>
                          <a:latin typeface="Arial" panose="020B0604020202020204" pitchFamily="34" charset="0"/>
                          <a:cs typeface="Arial" panose="020B0604020202020204" pitchFamily="34" charset="0"/>
                        </a:rPr>
                        <a:t>1 (3 Sibs) England</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5yr. 3m</a:t>
                      </a:r>
                      <a:r>
                        <a:rPr lang="en-US" sz="1800" baseline="0" dirty="0">
                          <a:solidFill>
                            <a:schemeClr val="tx2"/>
                          </a:solidFill>
                          <a:latin typeface="Arial" panose="020B0604020202020204" pitchFamily="34" charset="0"/>
                          <a:cs typeface="Arial" panose="020B0604020202020204" pitchFamily="34" charset="0"/>
                        </a:rPr>
                        <a:t>  /  </a:t>
                      </a:r>
                      <a:r>
                        <a:rPr lang="en-US" sz="1800" dirty="0">
                          <a:solidFill>
                            <a:schemeClr val="tx2"/>
                          </a:solidFill>
                          <a:latin typeface="Arial" panose="020B0604020202020204" pitchFamily="34" charset="0"/>
                          <a:cs typeface="Arial" panose="020B0604020202020204" pitchFamily="34" charset="0"/>
                        </a:rPr>
                        <a:t>3yr. 10m  /  10m </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15m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10m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10 / 10</a:t>
                      </a:r>
                      <a:r>
                        <a:rPr lang="en-US" sz="1800" baseline="0" dirty="0">
                          <a:solidFill>
                            <a:schemeClr val="tx2"/>
                          </a:solidFill>
                          <a:effectLst/>
                          <a:latin typeface="Arial" panose="020B0604020202020204" pitchFamily="34" charset="0"/>
                          <a:ea typeface="Calibri"/>
                          <a:cs typeface="Arial" panose="020B0604020202020204" pitchFamily="34" charset="0"/>
                        </a:rPr>
                        <a:t> / 9</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2"/>
                  </a:ext>
                </a:extLst>
              </a:tr>
              <a:tr h="336911">
                <a:tc>
                  <a:txBody>
                    <a:bodyPr/>
                    <a:lstStyle/>
                    <a:p>
                      <a:r>
                        <a:rPr lang="en-US" sz="1800" dirty="0">
                          <a:solidFill>
                            <a:schemeClr val="tx2"/>
                          </a:solidFill>
                          <a:latin typeface="Arial" panose="020B0604020202020204" pitchFamily="34" charset="0"/>
                          <a:cs typeface="Arial" panose="020B0604020202020204" pitchFamily="34" charset="0"/>
                        </a:rPr>
                        <a:t>F2 (2 Sibs) Wales</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1yr. 1m  /  1½m</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52m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19m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8 / 6</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3"/>
                  </a:ext>
                </a:extLst>
              </a:tr>
              <a:tr h="336911">
                <a:tc>
                  <a:txBody>
                    <a:bodyPr/>
                    <a:lstStyle/>
                    <a:p>
                      <a:r>
                        <a:rPr lang="en-US" sz="1800" dirty="0">
                          <a:solidFill>
                            <a:schemeClr val="tx2"/>
                          </a:solidFill>
                          <a:latin typeface="Arial" panose="020B0604020202020204" pitchFamily="34" charset="0"/>
                          <a:cs typeface="Arial" panose="020B0604020202020204" pitchFamily="34" charset="0"/>
                        </a:rPr>
                        <a:t>F3 (2 Sibs)</a:t>
                      </a:r>
                    </a:p>
                    <a:p>
                      <a:r>
                        <a:rPr lang="en-US" sz="1800" dirty="0">
                          <a:solidFill>
                            <a:schemeClr val="tx2"/>
                          </a:solidFill>
                          <a:latin typeface="Arial" panose="020B0604020202020204" pitchFamily="34" charset="0"/>
                          <a:cs typeface="Arial" panose="020B0604020202020204" pitchFamily="34" charset="0"/>
                        </a:rPr>
                        <a:t>Wales</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5yr. 10m  /  8m</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15m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9m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12 / 9</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4"/>
                  </a:ext>
                </a:extLst>
              </a:tr>
            </a:tbl>
          </a:graphicData>
        </a:graphic>
      </p:graphicFrame>
      <p:sp>
        <p:nvSpPr>
          <p:cNvPr id="7" name="Content Placeholder 1"/>
          <p:cNvSpPr>
            <a:spLocks noGrp="1"/>
          </p:cNvSpPr>
          <p:nvPr>
            <p:ph idx="1"/>
          </p:nvPr>
        </p:nvSpPr>
        <p:spPr>
          <a:xfrm>
            <a:off x="251520" y="1196752"/>
            <a:ext cx="8640960" cy="2808312"/>
          </a:xfrm>
        </p:spPr>
        <p:txBody>
          <a:bodyPr>
            <a:normAutofit/>
          </a:bodyPr>
          <a:lstStyle/>
          <a:p>
            <a:r>
              <a:rPr lang="en-US" sz="2000" dirty="0">
                <a:latin typeface="Arial" panose="020B0604020202020204" pitchFamily="34" charset="0"/>
                <a:cs typeface="Arial" panose="020B0604020202020204" pitchFamily="34" charset="0"/>
              </a:rPr>
              <a:t>Youngest children, least needs, took longest</a:t>
            </a:r>
          </a:p>
          <a:p>
            <a:r>
              <a:rPr lang="en-US" sz="2000" dirty="0">
                <a:latin typeface="Arial" panose="020B0604020202020204" pitchFamily="34" charset="0"/>
                <a:cs typeface="Arial" panose="020B0604020202020204" pitchFamily="34" charset="0"/>
              </a:rPr>
              <a:t>F2 took 3 times as long to get to Care Order</a:t>
            </a:r>
          </a:p>
          <a:p>
            <a:r>
              <a:rPr lang="en-US" sz="2000" dirty="0">
                <a:latin typeface="Arial" panose="020B0604020202020204" pitchFamily="34" charset="0"/>
                <a:cs typeface="Arial" panose="020B0604020202020204" pitchFamily="34" charset="0"/>
              </a:rPr>
              <a:t>Birth family assessments &amp; contested hearings</a:t>
            </a:r>
          </a:p>
          <a:p>
            <a:r>
              <a:rPr lang="en-US" sz="2000" dirty="0">
                <a:latin typeface="Arial" panose="020B0604020202020204" pitchFamily="34" charset="0"/>
                <a:cs typeface="Arial" panose="020B0604020202020204" pitchFamily="34" charset="0"/>
              </a:rPr>
              <a:t>Importance of Permanence Planning, monitoring, tracking &amp; clear decision making are key</a:t>
            </a:r>
          </a:p>
          <a:p>
            <a:r>
              <a:rPr lang="en-US" sz="2000" dirty="0">
                <a:latin typeface="Arial" panose="020B0604020202020204" pitchFamily="34" charset="0"/>
                <a:cs typeface="Arial" panose="020B0604020202020204" pitchFamily="34" charset="0"/>
              </a:rPr>
              <a:t>Importance of long-term relationship with, and knowledge of children</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1028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179512" y="188640"/>
            <a:ext cx="8784976" cy="898360"/>
          </a:xfrm>
          <a:prstGeom prst="roundRect">
            <a:avLst/>
          </a:prstGeom>
          <a:solidFill>
            <a:schemeClr val="accent1"/>
          </a:solidFill>
        </p:spPr>
        <p:txBody>
          <a:bodyPr>
            <a:normAutofit/>
          </a:bodyPr>
          <a:lstStyle/>
          <a:p>
            <a:r>
              <a:rPr lang="en-US" sz="2800" dirty="0">
                <a:solidFill>
                  <a:schemeClr val="bg1"/>
                </a:solidFill>
                <a:latin typeface="Arial" panose="020B0604020202020204" pitchFamily="34" charset="0"/>
                <a:cs typeface="Arial" panose="020B0604020202020204" pitchFamily="34" charset="0"/>
              </a:rPr>
              <a:t>Comparison Group 2</a:t>
            </a:r>
            <a:endParaRPr lang="en-GB" sz="2800" dirty="0">
              <a:solidFill>
                <a:schemeClr val="bg1"/>
              </a:solidFill>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659876393"/>
              </p:ext>
            </p:extLst>
          </p:nvPr>
        </p:nvGraphicFramePr>
        <p:xfrm>
          <a:off x="251520" y="4715976"/>
          <a:ext cx="8640961" cy="1737360"/>
        </p:xfrm>
        <a:graphic>
          <a:graphicData uri="http://schemas.openxmlformats.org/drawingml/2006/table">
            <a:tbl>
              <a:tblPr firstRow="1" bandRow="1">
                <a:tableStyleId>{5940675A-B579-460E-94D1-54222C63F5DA}</a:tableStyleId>
              </a:tblPr>
              <a:tblGrid>
                <a:gridCol w="1440160">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1512169">
                  <a:extLst>
                    <a:ext uri="{9D8B030D-6E8A-4147-A177-3AD203B41FA5}">
                      <a16:colId xmlns:a16="http://schemas.microsoft.com/office/drawing/2014/main" val="20004"/>
                    </a:ext>
                  </a:extLst>
                </a:gridCol>
              </a:tblGrid>
              <a:tr h="499657">
                <a:tc>
                  <a:txBody>
                    <a:bodyPr/>
                    <a:lstStyle/>
                    <a:p>
                      <a:pPr algn="ct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ctr"/>
                      <a:r>
                        <a:rPr lang="en-US" sz="1800" dirty="0">
                          <a:solidFill>
                            <a:schemeClr val="tx2"/>
                          </a:solidFill>
                          <a:latin typeface="Arial" panose="020B0604020202020204" pitchFamily="34" charset="0"/>
                          <a:cs typeface="Arial" panose="020B0604020202020204" pitchFamily="34" charset="0"/>
                        </a:rPr>
                        <a:t>Age on Entry to Care</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GB" sz="1800" dirty="0">
                          <a:solidFill>
                            <a:schemeClr val="tx2"/>
                          </a:solidFill>
                          <a:latin typeface="Arial" panose="020B0604020202020204" pitchFamily="34" charset="0"/>
                          <a:cs typeface="Arial" panose="020B0604020202020204" pitchFamily="34" charset="0"/>
                        </a:rPr>
                        <a:t>Entry into care to placement</a:t>
                      </a:r>
                    </a:p>
                  </a:txBody>
                  <a:tcPr/>
                </a:tc>
                <a:tc>
                  <a:txBody>
                    <a:bodyPr/>
                    <a:lstStyle/>
                    <a:p>
                      <a:r>
                        <a:rPr lang="en-US" sz="1800" dirty="0">
                          <a:solidFill>
                            <a:schemeClr val="tx2"/>
                          </a:solidFill>
                          <a:latin typeface="Arial" panose="020B0604020202020204" pitchFamily="34" charset="0"/>
                          <a:cs typeface="Arial" panose="020B0604020202020204" pitchFamily="34" charset="0"/>
                        </a:rPr>
                        <a:t>CPR to plmt.</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Additional Needs</a:t>
                      </a:r>
                      <a:endParaRPr lang="en-GB" sz="18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36911">
                <a:tc>
                  <a:txBody>
                    <a:bodyPr/>
                    <a:lstStyle/>
                    <a:p>
                      <a:r>
                        <a:rPr lang="en-US" sz="1800" dirty="0">
                          <a:solidFill>
                            <a:schemeClr val="bg2"/>
                          </a:solidFill>
                          <a:latin typeface="Arial" panose="020B0604020202020204" pitchFamily="34" charset="0"/>
                          <a:cs typeface="Arial" panose="020B0604020202020204" pitchFamily="34" charset="0"/>
                        </a:rPr>
                        <a:t>Sample Avg</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r>
                        <a:rPr lang="en-US" sz="1800" dirty="0">
                          <a:solidFill>
                            <a:schemeClr val="bg2"/>
                          </a:solidFill>
                          <a:latin typeface="Arial" panose="020B0604020202020204" pitchFamily="34" charset="0"/>
                          <a:cs typeface="Arial" panose="020B0604020202020204" pitchFamily="34" charset="0"/>
                        </a:rPr>
                        <a:t>1yr.</a:t>
                      </a:r>
                      <a:r>
                        <a:rPr lang="en-US" sz="1800" baseline="0" dirty="0">
                          <a:solidFill>
                            <a:schemeClr val="bg2"/>
                          </a:solidFill>
                          <a:latin typeface="Arial" panose="020B0604020202020204" pitchFamily="34" charset="0"/>
                          <a:cs typeface="Arial" panose="020B0604020202020204" pitchFamily="34" charset="0"/>
                        </a:rPr>
                        <a:t> 4.5m</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19.5m</a:t>
                      </a:r>
                    </a:p>
                  </a:txBody>
                  <a:tcPr marL="114300" marR="114300" marT="0" marB="0">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12m</a:t>
                      </a:r>
                    </a:p>
                  </a:txBody>
                  <a:tcPr marL="114300" marR="114300" marT="0" marB="0">
                    <a:solidFill>
                      <a:schemeClr val="tx2"/>
                    </a:solidFill>
                  </a:tcPr>
                </a:tc>
                <a:tc>
                  <a:txBody>
                    <a:bodyPr/>
                    <a:lstStyle/>
                    <a:p>
                      <a:pPr algn="l">
                        <a:lnSpc>
                          <a:spcPct val="115000"/>
                        </a:lnSpc>
                        <a:spcAft>
                          <a:spcPts val="1000"/>
                        </a:spcAft>
                      </a:pPr>
                      <a:r>
                        <a:rPr lang="en-US" sz="1800" dirty="0">
                          <a:solidFill>
                            <a:schemeClr val="bg2"/>
                          </a:solidFill>
                          <a:effectLst/>
                          <a:latin typeface="Arial" panose="020B0604020202020204" pitchFamily="34" charset="0"/>
                          <a:ea typeface="Calibri"/>
                          <a:cs typeface="Arial" panose="020B0604020202020204" pitchFamily="34" charset="0"/>
                        </a:rPr>
                        <a:t>4.45</a:t>
                      </a:r>
                      <a:endParaRPr lang="en-GB" sz="1800" dirty="0">
                        <a:solidFill>
                          <a:schemeClr val="bg2"/>
                        </a:solidFill>
                        <a:effectLst/>
                        <a:latin typeface="Arial" panose="020B0604020202020204" pitchFamily="34" charset="0"/>
                        <a:ea typeface="Calibri"/>
                        <a:cs typeface="Arial" panose="020B0604020202020204" pitchFamily="34" charset="0"/>
                      </a:endParaRPr>
                    </a:p>
                  </a:txBody>
                  <a:tcPr marL="114300" marR="114300" marT="0" marB="0">
                    <a:solidFill>
                      <a:schemeClr val="tx2"/>
                    </a:solidFill>
                  </a:tcPr>
                </a:tc>
                <a:extLst>
                  <a:ext uri="{0D108BD9-81ED-4DB2-BD59-A6C34878D82A}">
                    <a16:rowId xmlns:a16="http://schemas.microsoft.com/office/drawing/2014/main" val="10001"/>
                  </a:ext>
                </a:extLst>
              </a:tr>
              <a:tr h="157233">
                <a:tc>
                  <a:txBody>
                    <a:bodyPr/>
                    <a:lstStyle/>
                    <a:p>
                      <a:r>
                        <a:rPr lang="en-US" sz="1800" dirty="0">
                          <a:solidFill>
                            <a:schemeClr val="tx2"/>
                          </a:solidFill>
                          <a:latin typeface="Arial" panose="020B0604020202020204" pitchFamily="34" charset="0"/>
                          <a:cs typeface="Arial" panose="020B0604020202020204" pitchFamily="34" charset="0"/>
                        </a:rPr>
                        <a:t>F</a:t>
                      </a:r>
                      <a:r>
                        <a:rPr lang="en-US" sz="1800" baseline="0" dirty="0">
                          <a:solidFill>
                            <a:schemeClr val="tx2"/>
                          </a:solidFill>
                          <a:latin typeface="Arial" panose="020B0604020202020204" pitchFamily="34" charset="0"/>
                          <a:cs typeface="Arial" panose="020B0604020202020204" pitchFamily="34" charset="0"/>
                        </a:rPr>
                        <a:t>4</a:t>
                      </a:r>
                      <a:r>
                        <a:rPr lang="en-GB" sz="1800" baseline="0" dirty="0">
                          <a:solidFill>
                            <a:schemeClr val="tx2"/>
                          </a:solidFill>
                          <a:latin typeface="Arial" panose="020B0604020202020204" pitchFamily="34" charset="0"/>
                          <a:cs typeface="Arial" panose="020B0604020202020204" pitchFamily="34" charset="0"/>
                        </a:rPr>
                        <a:t>  Wales</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baseline="0" dirty="0">
                          <a:solidFill>
                            <a:schemeClr val="tx2"/>
                          </a:solidFill>
                          <a:latin typeface="Arial" panose="020B0604020202020204" pitchFamily="34" charset="0"/>
                          <a:cs typeface="Arial" panose="020B0604020202020204" pitchFamily="34" charset="0"/>
                        </a:rPr>
                        <a:t>2yr. 10m</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baseline="0" dirty="0">
                          <a:solidFill>
                            <a:schemeClr val="tx2"/>
                          </a:solidFill>
                          <a:effectLst/>
                          <a:latin typeface="Arial" panose="020B0604020202020204" pitchFamily="34" charset="0"/>
                          <a:ea typeface="Calibri"/>
                          <a:cs typeface="Arial" panose="020B0604020202020204" pitchFamily="34" charset="0"/>
                        </a:rPr>
                        <a:t>19m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10m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5</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2"/>
                  </a:ext>
                </a:extLst>
              </a:tr>
              <a:tr h="336911">
                <a:tc>
                  <a:txBody>
                    <a:bodyPr/>
                    <a:lstStyle/>
                    <a:p>
                      <a:r>
                        <a:rPr lang="en-US" sz="1800" dirty="0">
                          <a:solidFill>
                            <a:schemeClr val="tx2"/>
                          </a:solidFill>
                          <a:latin typeface="Arial" panose="020B0604020202020204" pitchFamily="34" charset="0"/>
                          <a:cs typeface="Arial" panose="020B0604020202020204" pitchFamily="34" charset="0"/>
                        </a:rPr>
                        <a:t>F5  Ireland</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5yr. 11m</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24m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5m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8</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3"/>
                  </a:ext>
                </a:extLst>
              </a:tr>
            </a:tbl>
          </a:graphicData>
        </a:graphic>
      </p:graphicFrame>
      <p:sp>
        <p:nvSpPr>
          <p:cNvPr id="7" name="Content Placeholder 1"/>
          <p:cNvSpPr>
            <a:spLocks noGrp="1"/>
          </p:cNvSpPr>
          <p:nvPr>
            <p:ph idx="1"/>
          </p:nvPr>
        </p:nvSpPr>
        <p:spPr>
          <a:xfrm>
            <a:off x="251520" y="1196752"/>
            <a:ext cx="8640960" cy="3456384"/>
          </a:xfrm>
        </p:spPr>
        <p:txBody>
          <a:bodyPr>
            <a:normAutofit/>
          </a:bodyPr>
          <a:lstStyle/>
          <a:p>
            <a:r>
              <a:rPr lang="en-US" dirty="0">
                <a:latin typeface="Arial" panose="020B0604020202020204" pitchFamily="34" charset="0"/>
                <a:cs typeface="Arial" panose="020B0604020202020204" pitchFamily="34" charset="0"/>
              </a:rPr>
              <a:t>Age and additional needs were factors</a:t>
            </a:r>
          </a:p>
          <a:p>
            <a:r>
              <a:rPr lang="en-US" dirty="0">
                <a:latin typeface="Arial" panose="020B0604020202020204" pitchFamily="34" charset="0"/>
                <a:cs typeface="Arial" panose="020B0604020202020204" pitchFamily="34" charset="0"/>
              </a:rPr>
              <a:t>Effective Permanence Planning</a:t>
            </a:r>
          </a:p>
          <a:p>
            <a:r>
              <a:rPr lang="en-US" dirty="0">
                <a:latin typeface="Arial" panose="020B0604020202020204" pitchFamily="34" charset="0"/>
                <a:cs typeface="Arial" panose="020B0604020202020204" pitchFamily="34" charset="0"/>
              </a:rPr>
              <a:t>F5 - Delays resulting from the legal process (23 months to Care Order, 3 years to freeing order), but…</a:t>
            </a:r>
          </a:p>
          <a:p>
            <a:r>
              <a:rPr lang="en-US" dirty="0">
                <a:latin typeface="Arial" panose="020B0604020202020204" pitchFamily="34" charset="0"/>
                <a:cs typeface="Arial" panose="020B0604020202020204" pitchFamily="34" charset="0"/>
              </a:rPr>
              <a:t>Dual-approved family, ongoing direct contact with birth mother (3 times a year)</a:t>
            </a:r>
          </a:p>
          <a:p>
            <a:r>
              <a:rPr lang="en-US" dirty="0">
                <a:latin typeface="Arial" panose="020B0604020202020204" pitchFamily="34" charset="0"/>
                <a:cs typeface="Arial" panose="020B0604020202020204" pitchFamily="34" charset="0"/>
              </a:rPr>
              <a:t>High satisfaction score from adopters ‘Hard but blissful!’</a:t>
            </a:r>
          </a:p>
        </p:txBody>
      </p:sp>
    </p:spTree>
    <p:extLst>
      <p:ext uri="{BB962C8B-B14F-4D97-AF65-F5344CB8AC3E}">
        <p14:creationId xmlns:p14="http://schemas.microsoft.com/office/powerpoint/2010/main" val="643320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179512" y="188640"/>
            <a:ext cx="8784976" cy="898360"/>
          </a:xfrm>
          <a:prstGeom prst="roundRect">
            <a:avLst/>
          </a:prstGeom>
          <a:solidFill>
            <a:schemeClr val="accent1"/>
          </a:solidFill>
        </p:spPr>
        <p:txBody>
          <a:bodyPr>
            <a:normAutofit/>
          </a:bodyPr>
          <a:lstStyle/>
          <a:p>
            <a:r>
              <a:rPr lang="en-US" sz="2800" dirty="0">
                <a:solidFill>
                  <a:schemeClr val="bg1"/>
                </a:solidFill>
                <a:latin typeface="Arial" panose="020B0604020202020204" pitchFamily="34" charset="0"/>
                <a:cs typeface="Arial" panose="020B0604020202020204" pitchFamily="34" charset="0"/>
              </a:rPr>
              <a:t>Comparison Group 3</a:t>
            </a:r>
            <a:endParaRPr lang="en-GB" sz="2800" dirty="0">
              <a:solidFill>
                <a:schemeClr val="bg1"/>
              </a:solidFill>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169855541"/>
              </p:ext>
            </p:extLst>
          </p:nvPr>
        </p:nvGraphicFramePr>
        <p:xfrm>
          <a:off x="251520" y="4715976"/>
          <a:ext cx="8640961" cy="1737360"/>
        </p:xfrm>
        <a:graphic>
          <a:graphicData uri="http://schemas.openxmlformats.org/drawingml/2006/table">
            <a:tbl>
              <a:tblPr firstRow="1" bandRow="1">
                <a:tableStyleId>{5940675A-B579-460E-94D1-54222C63F5DA}</a:tableStyleId>
              </a:tblPr>
              <a:tblGrid>
                <a:gridCol w="1584176">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1512169">
                  <a:extLst>
                    <a:ext uri="{9D8B030D-6E8A-4147-A177-3AD203B41FA5}">
                      <a16:colId xmlns:a16="http://schemas.microsoft.com/office/drawing/2014/main" val="20004"/>
                    </a:ext>
                  </a:extLst>
                </a:gridCol>
              </a:tblGrid>
              <a:tr h="499657">
                <a:tc>
                  <a:txBody>
                    <a:bodyPr/>
                    <a:lstStyle/>
                    <a:p>
                      <a:pPr algn="ct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ctr"/>
                      <a:r>
                        <a:rPr lang="en-US" sz="1800" dirty="0">
                          <a:solidFill>
                            <a:schemeClr val="tx2"/>
                          </a:solidFill>
                          <a:latin typeface="Arial" panose="020B0604020202020204" pitchFamily="34" charset="0"/>
                          <a:cs typeface="Arial" panose="020B0604020202020204" pitchFamily="34" charset="0"/>
                        </a:rPr>
                        <a:t>Age on Entry to Care</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GB" sz="1800" dirty="0">
                          <a:solidFill>
                            <a:schemeClr val="tx2"/>
                          </a:solidFill>
                          <a:latin typeface="Arial" panose="020B0604020202020204" pitchFamily="34" charset="0"/>
                          <a:cs typeface="Arial" panose="020B0604020202020204" pitchFamily="34" charset="0"/>
                        </a:rPr>
                        <a:t>Entry into care to placement</a:t>
                      </a:r>
                    </a:p>
                  </a:txBody>
                  <a:tcPr/>
                </a:tc>
                <a:tc>
                  <a:txBody>
                    <a:bodyPr/>
                    <a:lstStyle/>
                    <a:p>
                      <a:r>
                        <a:rPr lang="en-US" sz="1800" dirty="0">
                          <a:solidFill>
                            <a:schemeClr val="tx2"/>
                          </a:solidFill>
                          <a:latin typeface="Arial" panose="020B0604020202020204" pitchFamily="34" charset="0"/>
                          <a:cs typeface="Arial" panose="020B0604020202020204" pitchFamily="34" charset="0"/>
                        </a:rPr>
                        <a:t>CPR to plmt.</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Additional Needs</a:t>
                      </a:r>
                      <a:endParaRPr lang="en-GB" sz="18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36911">
                <a:tc>
                  <a:txBody>
                    <a:bodyPr/>
                    <a:lstStyle/>
                    <a:p>
                      <a:r>
                        <a:rPr lang="en-US" sz="1800" dirty="0">
                          <a:solidFill>
                            <a:schemeClr val="bg2"/>
                          </a:solidFill>
                          <a:latin typeface="Arial" panose="020B0604020202020204" pitchFamily="34" charset="0"/>
                          <a:cs typeface="Arial" panose="020B0604020202020204" pitchFamily="34" charset="0"/>
                        </a:rPr>
                        <a:t>Sample Avg</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r>
                        <a:rPr lang="en-US" sz="1800" dirty="0">
                          <a:solidFill>
                            <a:schemeClr val="bg2"/>
                          </a:solidFill>
                          <a:latin typeface="Arial" panose="020B0604020202020204" pitchFamily="34" charset="0"/>
                          <a:cs typeface="Arial" panose="020B0604020202020204" pitchFamily="34" charset="0"/>
                        </a:rPr>
                        <a:t>1 Yr</a:t>
                      </a:r>
                      <a:r>
                        <a:rPr lang="en-US" sz="1800" baseline="0" dirty="0">
                          <a:solidFill>
                            <a:schemeClr val="bg2"/>
                          </a:solidFill>
                          <a:latin typeface="Arial" panose="020B0604020202020204" pitchFamily="34" charset="0"/>
                          <a:cs typeface="Arial" panose="020B0604020202020204" pitchFamily="34" charset="0"/>
                        </a:rPr>
                        <a:t>  4.5m</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19.5m</a:t>
                      </a:r>
                    </a:p>
                  </a:txBody>
                  <a:tcPr marL="114300" marR="114300" marT="0" marB="0">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12m</a:t>
                      </a:r>
                    </a:p>
                  </a:txBody>
                  <a:tcPr marL="114300" marR="114300" marT="0" marB="0">
                    <a:solidFill>
                      <a:schemeClr val="tx2"/>
                    </a:solidFill>
                  </a:tcPr>
                </a:tc>
                <a:tc>
                  <a:txBody>
                    <a:bodyPr/>
                    <a:lstStyle/>
                    <a:p>
                      <a:pPr algn="l">
                        <a:lnSpc>
                          <a:spcPct val="115000"/>
                        </a:lnSpc>
                        <a:spcAft>
                          <a:spcPts val="1000"/>
                        </a:spcAft>
                      </a:pPr>
                      <a:r>
                        <a:rPr lang="en-US" sz="1800" dirty="0">
                          <a:solidFill>
                            <a:schemeClr val="bg2"/>
                          </a:solidFill>
                          <a:effectLst/>
                          <a:latin typeface="Arial" panose="020B0604020202020204" pitchFamily="34" charset="0"/>
                          <a:ea typeface="Calibri"/>
                          <a:cs typeface="Arial" panose="020B0604020202020204" pitchFamily="34" charset="0"/>
                        </a:rPr>
                        <a:t>4.45</a:t>
                      </a:r>
                      <a:endParaRPr lang="en-GB" sz="1800" dirty="0">
                        <a:solidFill>
                          <a:schemeClr val="bg2"/>
                        </a:solidFill>
                        <a:effectLst/>
                        <a:latin typeface="Arial" panose="020B0604020202020204" pitchFamily="34" charset="0"/>
                        <a:ea typeface="Calibri"/>
                        <a:cs typeface="Arial" panose="020B0604020202020204" pitchFamily="34" charset="0"/>
                      </a:endParaRPr>
                    </a:p>
                  </a:txBody>
                  <a:tcPr marL="114300" marR="114300" marT="0" marB="0">
                    <a:solidFill>
                      <a:schemeClr val="tx2"/>
                    </a:solidFill>
                  </a:tcPr>
                </a:tc>
                <a:extLst>
                  <a:ext uri="{0D108BD9-81ED-4DB2-BD59-A6C34878D82A}">
                    <a16:rowId xmlns:a16="http://schemas.microsoft.com/office/drawing/2014/main" val="10001"/>
                  </a:ext>
                </a:extLst>
              </a:tr>
              <a:tr h="157233">
                <a:tc>
                  <a:txBody>
                    <a:bodyPr/>
                    <a:lstStyle/>
                    <a:p>
                      <a:r>
                        <a:rPr lang="en-US" sz="1800" dirty="0">
                          <a:solidFill>
                            <a:schemeClr val="tx2"/>
                          </a:solidFill>
                          <a:latin typeface="Arial" panose="020B0604020202020204" pitchFamily="34" charset="0"/>
                          <a:cs typeface="Arial" panose="020B0604020202020204" pitchFamily="34" charset="0"/>
                        </a:rPr>
                        <a:t>F</a:t>
                      </a:r>
                      <a:r>
                        <a:rPr lang="en-US" sz="1800" baseline="0" dirty="0">
                          <a:solidFill>
                            <a:schemeClr val="tx2"/>
                          </a:solidFill>
                          <a:latin typeface="Arial" panose="020B0604020202020204" pitchFamily="34" charset="0"/>
                          <a:cs typeface="Arial" panose="020B0604020202020204" pitchFamily="34" charset="0"/>
                        </a:rPr>
                        <a:t>6  Ireland</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5 days</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5m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N/A</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3</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2"/>
                  </a:ext>
                </a:extLst>
              </a:tr>
              <a:tr h="336911">
                <a:tc>
                  <a:txBody>
                    <a:bodyPr/>
                    <a:lstStyle/>
                    <a:p>
                      <a:r>
                        <a:rPr lang="en-US" sz="1800" dirty="0">
                          <a:solidFill>
                            <a:schemeClr val="tx2"/>
                          </a:solidFill>
                          <a:latin typeface="Arial" panose="020B0604020202020204" pitchFamily="34" charset="0"/>
                          <a:cs typeface="Arial" panose="020B0604020202020204" pitchFamily="34" charset="0"/>
                        </a:rPr>
                        <a:t>F7  Scotland</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18 days</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2m</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N/A</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tc>
                  <a:txBody>
                    <a:bodyPr/>
                    <a:lstStyle/>
                    <a:p>
                      <a:pPr algn="l">
                        <a:lnSpc>
                          <a:spcPct val="115000"/>
                        </a:lnSpc>
                        <a:spcAft>
                          <a:spcPts val="1000"/>
                        </a:spcAft>
                      </a:pPr>
                      <a:r>
                        <a:rPr lang="en-US" sz="1800" dirty="0">
                          <a:solidFill>
                            <a:schemeClr val="tx2"/>
                          </a:solidFill>
                          <a:effectLst/>
                          <a:latin typeface="Arial" panose="020B0604020202020204" pitchFamily="34" charset="0"/>
                          <a:ea typeface="Calibri"/>
                          <a:cs typeface="Arial" panose="020B0604020202020204" pitchFamily="34" charset="0"/>
                        </a:rPr>
                        <a:t>3</a:t>
                      </a:r>
                      <a:endParaRPr lang="en-GB" sz="1800" dirty="0">
                        <a:solidFill>
                          <a:schemeClr val="tx2"/>
                        </a:solidFill>
                        <a:effectLst/>
                        <a:latin typeface="Arial" panose="020B0604020202020204" pitchFamily="34" charset="0"/>
                        <a:ea typeface="Calibri"/>
                        <a:cs typeface="Arial" panose="020B0604020202020204" pitchFamily="34" charset="0"/>
                      </a:endParaRPr>
                    </a:p>
                  </a:txBody>
                  <a:tcPr marL="114300" marR="114300" marT="0" marB="0"/>
                </a:tc>
                <a:extLst>
                  <a:ext uri="{0D108BD9-81ED-4DB2-BD59-A6C34878D82A}">
                    <a16:rowId xmlns:a16="http://schemas.microsoft.com/office/drawing/2014/main" val="10003"/>
                  </a:ext>
                </a:extLst>
              </a:tr>
            </a:tbl>
          </a:graphicData>
        </a:graphic>
      </p:graphicFrame>
      <p:sp>
        <p:nvSpPr>
          <p:cNvPr id="7" name="Content Placeholder 1"/>
          <p:cNvSpPr>
            <a:spLocks noGrp="1"/>
          </p:cNvSpPr>
          <p:nvPr>
            <p:ph idx="1"/>
          </p:nvPr>
        </p:nvSpPr>
        <p:spPr>
          <a:xfrm>
            <a:off x="251520" y="1196752"/>
            <a:ext cx="8640960" cy="3456384"/>
          </a:xfrm>
        </p:spPr>
        <p:txBody>
          <a:bodyPr>
            <a:normAutofit lnSpcReduction="10000"/>
          </a:bodyPr>
          <a:lstStyle/>
          <a:p>
            <a:r>
              <a:rPr lang="en-US" dirty="0">
                <a:latin typeface="Arial" panose="020B0604020202020204" pitchFamily="34" charset="0"/>
                <a:cs typeface="Arial" panose="020B0604020202020204" pitchFamily="34" charset="0"/>
              </a:rPr>
              <a:t>Early permanence with dual-approved adopters made a significant difference e.g. freeing order F6 at 23m, placement 5m</a:t>
            </a:r>
          </a:p>
          <a:p>
            <a:r>
              <a:rPr lang="en-US" dirty="0">
                <a:latin typeface="Arial" panose="020B0604020202020204" pitchFamily="34" charset="0"/>
                <a:cs typeface="Arial" panose="020B0604020202020204" pitchFamily="34" charset="0"/>
              </a:rPr>
              <a:t>Family Care Unite Program viewed very positively, now with Health Trusts</a:t>
            </a:r>
          </a:p>
          <a:p>
            <a:r>
              <a:rPr lang="en-US" dirty="0">
                <a:latin typeface="Arial" panose="020B0604020202020204" pitchFamily="34" charset="0"/>
                <a:cs typeface="Arial" panose="020B0604020202020204" pitchFamily="34" charset="0"/>
              </a:rPr>
              <a:t>F7 model of partnership working with LA. Well prepared dual-approved adopters</a:t>
            </a:r>
          </a:p>
          <a:p>
            <a:r>
              <a:rPr lang="en-US" dirty="0">
                <a:latin typeface="Arial" panose="020B0604020202020204" pitchFamily="34" charset="0"/>
                <a:cs typeface="Arial" panose="020B0604020202020204" pitchFamily="34" charset="0"/>
              </a:rPr>
              <a:t>Greater availability of dual-approved adopters would allow direct placement</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4249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179512" y="188640"/>
            <a:ext cx="8784976" cy="898360"/>
          </a:xfrm>
          <a:prstGeom prst="roundRect">
            <a:avLst/>
          </a:prstGeom>
          <a:solidFill>
            <a:schemeClr val="accent1"/>
          </a:solidFill>
        </p:spPr>
        <p:txBody>
          <a:bodyPr>
            <a:normAutofit/>
          </a:bodyPr>
          <a:lstStyle/>
          <a:p>
            <a:r>
              <a:rPr lang="en-US" sz="2800" dirty="0">
                <a:solidFill>
                  <a:schemeClr val="bg1"/>
                </a:solidFill>
                <a:latin typeface="Arial" panose="020B0604020202020204" pitchFamily="34" charset="0"/>
                <a:cs typeface="Arial" panose="020B0604020202020204" pitchFamily="34" charset="0"/>
              </a:rPr>
              <a:t>Comparison Group 4</a:t>
            </a:r>
            <a:endParaRPr lang="en-GB" sz="2800" dirty="0">
              <a:solidFill>
                <a:schemeClr val="bg1"/>
              </a:solidFill>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224210376"/>
              </p:ext>
            </p:extLst>
          </p:nvPr>
        </p:nvGraphicFramePr>
        <p:xfrm>
          <a:off x="304800" y="3810000"/>
          <a:ext cx="8640961" cy="2819401"/>
        </p:xfrm>
        <a:graphic>
          <a:graphicData uri="http://schemas.openxmlformats.org/drawingml/2006/table">
            <a:tbl>
              <a:tblPr firstRow="1" bandRow="1">
                <a:tableStyleId>{5940675A-B579-460E-94D1-54222C63F5DA}</a:tableStyleId>
              </a:tblPr>
              <a:tblGrid>
                <a:gridCol w="144016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1872208">
                  <a:extLst>
                    <a:ext uri="{9D8B030D-6E8A-4147-A177-3AD203B41FA5}">
                      <a16:colId xmlns:a16="http://schemas.microsoft.com/office/drawing/2014/main" val="20002"/>
                    </a:ext>
                  </a:extLst>
                </a:gridCol>
                <a:gridCol w="1656184">
                  <a:extLst>
                    <a:ext uri="{9D8B030D-6E8A-4147-A177-3AD203B41FA5}">
                      <a16:colId xmlns:a16="http://schemas.microsoft.com/office/drawing/2014/main" val="20003"/>
                    </a:ext>
                  </a:extLst>
                </a:gridCol>
                <a:gridCol w="1512169">
                  <a:extLst>
                    <a:ext uri="{9D8B030D-6E8A-4147-A177-3AD203B41FA5}">
                      <a16:colId xmlns:a16="http://schemas.microsoft.com/office/drawing/2014/main" val="20004"/>
                    </a:ext>
                  </a:extLst>
                </a:gridCol>
              </a:tblGrid>
              <a:tr h="1173481">
                <a:tc>
                  <a:txBody>
                    <a:bodyPr/>
                    <a:lstStyle/>
                    <a:p>
                      <a:pPr algn="ct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algn="ctr"/>
                      <a:r>
                        <a:rPr lang="en-US" sz="1800" dirty="0">
                          <a:solidFill>
                            <a:schemeClr val="tx2"/>
                          </a:solidFill>
                          <a:latin typeface="Arial" panose="020B0604020202020204" pitchFamily="34" charset="0"/>
                          <a:cs typeface="Arial" panose="020B0604020202020204" pitchFamily="34" charset="0"/>
                        </a:rPr>
                        <a:t>Age on Entry to Care</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GB" sz="1800" dirty="0">
                          <a:solidFill>
                            <a:schemeClr val="tx2"/>
                          </a:solidFill>
                          <a:latin typeface="Arial" panose="020B0604020202020204" pitchFamily="34" charset="0"/>
                          <a:cs typeface="Arial" panose="020B0604020202020204" pitchFamily="34" charset="0"/>
                        </a:rPr>
                        <a:t>Entry into care to placement</a:t>
                      </a:r>
                    </a:p>
                  </a:txBody>
                  <a:tcPr/>
                </a:tc>
                <a:tc>
                  <a:txBody>
                    <a:bodyPr/>
                    <a:lstStyle/>
                    <a:p>
                      <a:r>
                        <a:rPr lang="en-US" sz="1800" dirty="0">
                          <a:solidFill>
                            <a:schemeClr val="tx2"/>
                          </a:solidFill>
                          <a:latin typeface="Arial" panose="020B0604020202020204" pitchFamily="34" charset="0"/>
                          <a:cs typeface="Arial" panose="020B0604020202020204" pitchFamily="34" charset="0"/>
                        </a:rPr>
                        <a:t>CPR to plmt.</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sz="1800" dirty="0">
                          <a:solidFill>
                            <a:schemeClr val="tx2"/>
                          </a:solidFill>
                          <a:latin typeface="Arial" panose="020B0604020202020204" pitchFamily="34" charset="0"/>
                          <a:cs typeface="Arial" panose="020B0604020202020204" pitchFamily="34" charset="0"/>
                        </a:rPr>
                        <a:t>Additional Needs</a:t>
                      </a:r>
                      <a:endParaRPr lang="en-GB" sz="18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36911">
                <a:tc>
                  <a:txBody>
                    <a:bodyPr/>
                    <a:lstStyle/>
                    <a:p>
                      <a:r>
                        <a:rPr lang="en-US" sz="1800" dirty="0">
                          <a:solidFill>
                            <a:schemeClr val="bg2"/>
                          </a:solidFill>
                          <a:latin typeface="Arial" panose="020B0604020202020204" pitchFamily="34" charset="0"/>
                          <a:cs typeface="Arial" panose="020B0604020202020204" pitchFamily="34" charset="0"/>
                        </a:rPr>
                        <a:t>Sample Avg</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r>
                        <a:rPr lang="en-US" sz="1800" dirty="0">
                          <a:solidFill>
                            <a:schemeClr val="bg2"/>
                          </a:solidFill>
                          <a:latin typeface="Arial" panose="020B0604020202020204" pitchFamily="34" charset="0"/>
                          <a:cs typeface="Arial" panose="020B0604020202020204" pitchFamily="34" charset="0"/>
                        </a:rPr>
                        <a:t>1yr.</a:t>
                      </a:r>
                      <a:r>
                        <a:rPr lang="en-US" sz="1800" baseline="0" dirty="0">
                          <a:solidFill>
                            <a:schemeClr val="bg2"/>
                          </a:solidFill>
                          <a:latin typeface="Arial" panose="020B0604020202020204" pitchFamily="34" charset="0"/>
                          <a:cs typeface="Arial" panose="020B0604020202020204" pitchFamily="34" charset="0"/>
                        </a:rPr>
                        <a:t> 4.5m</a:t>
                      </a:r>
                      <a:endParaRPr lang="en-GB" sz="1800" dirty="0">
                        <a:solidFill>
                          <a:schemeClr val="bg2"/>
                        </a:solidFill>
                        <a:latin typeface="Arial" panose="020B0604020202020204" pitchFamily="34" charset="0"/>
                        <a:cs typeface="Arial" panose="020B0604020202020204" pitchFamily="34" charset="0"/>
                      </a:endParaRPr>
                    </a:p>
                  </a:txBody>
                  <a:tcPr>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19.5m</a:t>
                      </a:r>
                    </a:p>
                  </a:txBody>
                  <a:tcPr marL="114300" marR="114300" marT="0" marB="0">
                    <a:solidFill>
                      <a:schemeClr val="tx2"/>
                    </a:solidFill>
                  </a:tcPr>
                </a:tc>
                <a:tc>
                  <a:txBody>
                    <a:bodyPr/>
                    <a:lstStyle/>
                    <a:p>
                      <a:pPr algn="l">
                        <a:lnSpc>
                          <a:spcPct val="115000"/>
                        </a:lnSpc>
                        <a:spcAft>
                          <a:spcPts val="1000"/>
                        </a:spcAft>
                      </a:pPr>
                      <a:r>
                        <a:rPr lang="en-GB" sz="1800" dirty="0">
                          <a:solidFill>
                            <a:schemeClr val="bg2"/>
                          </a:solidFill>
                          <a:effectLst/>
                          <a:latin typeface="Arial" panose="020B0604020202020204" pitchFamily="34" charset="0"/>
                          <a:ea typeface="Calibri"/>
                          <a:cs typeface="Arial" panose="020B0604020202020204" pitchFamily="34" charset="0"/>
                        </a:rPr>
                        <a:t>12m</a:t>
                      </a:r>
                    </a:p>
                  </a:txBody>
                  <a:tcPr marL="114300" marR="114300" marT="0" marB="0">
                    <a:solidFill>
                      <a:schemeClr val="tx2"/>
                    </a:solidFill>
                  </a:tcPr>
                </a:tc>
                <a:tc>
                  <a:txBody>
                    <a:bodyPr/>
                    <a:lstStyle/>
                    <a:p>
                      <a:pPr algn="l">
                        <a:lnSpc>
                          <a:spcPct val="115000"/>
                        </a:lnSpc>
                        <a:spcAft>
                          <a:spcPts val="1000"/>
                        </a:spcAft>
                      </a:pPr>
                      <a:r>
                        <a:rPr lang="en-US" sz="1800" dirty="0">
                          <a:solidFill>
                            <a:schemeClr val="bg2"/>
                          </a:solidFill>
                          <a:effectLst/>
                          <a:latin typeface="Arial" panose="020B0604020202020204" pitchFamily="34" charset="0"/>
                          <a:ea typeface="Calibri"/>
                          <a:cs typeface="Arial" panose="020B0604020202020204" pitchFamily="34" charset="0"/>
                        </a:rPr>
                        <a:t>4.45</a:t>
                      </a:r>
                      <a:endParaRPr lang="en-GB" sz="1800" dirty="0">
                        <a:solidFill>
                          <a:schemeClr val="bg2"/>
                        </a:solidFill>
                        <a:effectLst/>
                        <a:latin typeface="Arial" panose="020B0604020202020204" pitchFamily="34" charset="0"/>
                        <a:ea typeface="Calibri"/>
                        <a:cs typeface="Arial" panose="020B0604020202020204" pitchFamily="34" charset="0"/>
                      </a:endParaRPr>
                    </a:p>
                  </a:txBody>
                  <a:tcPr marL="114300" marR="114300" marT="0" marB="0">
                    <a:solidFill>
                      <a:schemeClr val="tx2"/>
                    </a:solidFill>
                  </a:tcPr>
                </a:tc>
                <a:extLst>
                  <a:ext uri="{0D108BD9-81ED-4DB2-BD59-A6C34878D82A}">
                    <a16:rowId xmlns:a16="http://schemas.microsoft.com/office/drawing/2014/main" val="10001"/>
                  </a:ext>
                </a:extLst>
              </a:tr>
              <a:tr h="157233">
                <a:tc>
                  <a:txBody>
                    <a:bodyPr/>
                    <a:lstStyle/>
                    <a:p>
                      <a:r>
                        <a:rPr lang="en-US" sz="1800" dirty="0">
                          <a:solidFill>
                            <a:schemeClr val="tx2"/>
                          </a:solidFill>
                          <a:latin typeface="Arial" panose="020B0604020202020204" pitchFamily="34" charset="0"/>
                          <a:cs typeface="Arial" panose="020B0604020202020204" pitchFamily="34" charset="0"/>
                        </a:rPr>
                        <a:t>F</a:t>
                      </a:r>
                      <a:r>
                        <a:rPr lang="en-US" sz="1800" baseline="0" dirty="0">
                          <a:solidFill>
                            <a:schemeClr val="tx2"/>
                          </a:solidFill>
                          <a:latin typeface="Arial" panose="020B0604020202020204" pitchFamily="34" charset="0"/>
                          <a:cs typeface="Arial" panose="020B0604020202020204" pitchFamily="34" charset="0"/>
                        </a:rPr>
                        <a:t>8 (2 Sibs) Scotland</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2"/>
                          </a:solidFill>
                          <a:latin typeface="Arial" panose="020B0604020202020204" pitchFamily="34" charset="0"/>
                          <a:cs typeface="Arial" panose="020B0604020202020204" pitchFamily="34" charset="0"/>
                        </a:rPr>
                        <a:t>1yr.</a:t>
                      </a:r>
                      <a:r>
                        <a:rPr lang="en-US" sz="1800" baseline="0" dirty="0">
                          <a:solidFill>
                            <a:schemeClr val="tx2"/>
                          </a:solidFill>
                          <a:latin typeface="Arial" panose="020B0604020202020204" pitchFamily="34" charset="0"/>
                          <a:cs typeface="Arial" panose="020B0604020202020204" pitchFamily="34" charset="0"/>
                        </a:rPr>
                        <a:t> 9m  /  7 days</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dirty="0">
                          <a:solidFill>
                            <a:schemeClr val="tx2"/>
                          </a:solidFill>
                          <a:latin typeface="Arial" panose="020B0604020202020204" pitchFamily="34" charset="0"/>
                          <a:cs typeface="Arial" panose="020B0604020202020204" pitchFamily="34" charset="0"/>
                        </a:rPr>
                        <a:t>25m / 19.5m</a:t>
                      </a:r>
                      <a:endParaRPr lang="en-GB" dirty="0">
                        <a:solidFill>
                          <a:schemeClr val="tx2"/>
                        </a:solidFill>
                        <a:latin typeface="Arial" panose="020B0604020202020204" pitchFamily="34" charset="0"/>
                        <a:cs typeface="Arial" panose="020B0604020202020204" pitchFamily="34" charset="0"/>
                      </a:endParaRPr>
                    </a:p>
                  </a:txBody>
                  <a:tcPr marL="114300" marR="114300" marT="0" marB="0"/>
                </a:tc>
                <a:tc>
                  <a:txBody>
                    <a:bodyPr/>
                    <a:lstStyle/>
                    <a:p>
                      <a:r>
                        <a:rPr lang="en-US" dirty="0">
                          <a:solidFill>
                            <a:schemeClr val="tx2"/>
                          </a:solidFill>
                          <a:latin typeface="Arial" panose="020B0604020202020204" pitchFamily="34" charset="0"/>
                          <a:cs typeface="Arial" panose="020B0604020202020204" pitchFamily="34" charset="0"/>
                        </a:rPr>
                        <a:t>18m</a:t>
                      </a:r>
                      <a:r>
                        <a:rPr lang="en-US" baseline="0" dirty="0">
                          <a:solidFill>
                            <a:schemeClr val="tx2"/>
                          </a:solidFill>
                          <a:latin typeface="Arial" panose="020B0604020202020204" pitchFamily="34" charset="0"/>
                          <a:cs typeface="Arial" panose="020B0604020202020204" pitchFamily="34" charset="0"/>
                        </a:rPr>
                        <a:t>  /  12m</a:t>
                      </a:r>
                      <a:endParaRPr lang="en-GB" dirty="0">
                        <a:solidFill>
                          <a:schemeClr val="tx2"/>
                        </a:solidFill>
                        <a:latin typeface="Arial" panose="020B0604020202020204" pitchFamily="34" charset="0"/>
                        <a:cs typeface="Arial" panose="020B0604020202020204" pitchFamily="34" charset="0"/>
                      </a:endParaRPr>
                    </a:p>
                  </a:txBody>
                  <a:tcPr marL="114300" marR="114300" marT="0" marB="0"/>
                </a:tc>
                <a:tc>
                  <a:txBody>
                    <a:bodyPr/>
                    <a:lstStyle/>
                    <a:p>
                      <a:r>
                        <a:rPr lang="en-US" dirty="0">
                          <a:solidFill>
                            <a:schemeClr val="tx2"/>
                          </a:solidFill>
                          <a:latin typeface="Arial" panose="020B0604020202020204" pitchFamily="34" charset="0"/>
                          <a:cs typeface="Arial" panose="020B0604020202020204" pitchFamily="34" charset="0"/>
                        </a:rPr>
                        <a:t>7  /</a:t>
                      </a:r>
                      <a:r>
                        <a:rPr lang="en-US" baseline="0" dirty="0">
                          <a:solidFill>
                            <a:schemeClr val="tx2"/>
                          </a:solidFill>
                          <a:latin typeface="Arial" panose="020B0604020202020204" pitchFamily="34" charset="0"/>
                          <a:cs typeface="Arial" panose="020B0604020202020204" pitchFamily="34" charset="0"/>
                        </a:rPr>
                        <a:t>  3</a:t>
                      </a:r>
                      <a:endParaRPr lang="en-GB" dirty="0">
                        <a:solidFill>
                          <a:schemeClr val="tx2"/>
                        </a:solidFill>
                        <a:latin typeface="Arial" panose="020B0604020202020204" pitchFamily="34" charset="0"/>
                        <a:cs typeface="Arial" panose="020B0604020202020204" pitchFamily="34" charset="0"/>
                      </a:endParaRPr>
                    </a:p>
                  </a:txBody>
                  <a:tcPr marL="114300" marR="114300" marT="0" marB="0"/>
                </a:tc>
                <a:extLst>
                  <a:ext uri="{0D108BD9-81ED-4DB2-BD59-A6C34878D82A}">
                    <a16:rowId xmlns:a16="http://schemas.microsoft.com/office/drawing/2014/main" val="10002"/>
                  </a:ext>
                </a:extLst>
              </a:tr>
              <a:tr h="487679">
                <a:tc>
                  <a:txBody>
                    <a:bodyPr/>
                    <a:lstStyle/>
                    <a:p>
                      <a:r>
                        <a:rPr lang="en-US" sz="1800" dirty="0">
                          <a:solidFill>
                            <a:schemeClr val="tx2"/>
                          </a:solidFill>
                          <a:latin typeface="Arial" panose="020B0604020202020204" pitchFamily="34" charset="0"/>
                          <a:cs typeface="Arial" panose="020B0604020202020204" pitchFamily="34" charset="0"/>
                        </a:rPr>
                        <a:t>F9 (2 Sibs)</a:t>
                      </a:r>
                    </a:p>
                    <a:p>
                      <a:r>
                        <a:rPr lang="en-US" sz="1800" dirty="0">
                          <a:solidFill>
                            <a:schemeClr val="tx2"/>
                          </a:solidFill>
                          <a:latin typeface="Arial" panose="020B0604020202020204" pitchFamily="34" charset="0"/>
                          <a:cs typeface="Arial" panose="020B0604020202020204" pitchFamily="34" charset="0"/>
                        </a:rPr>
                        <a:t>England</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2"/>
                          </a:solidFill>
                          <a:latin typeface="Arial" panose="020B0604020202020204" pitchFamily="34" charset="0"/>
                          <a:cs typeface="Arial" panose="020B0604020202020204" pitchFamily="34" charset="0"/>
                        </a:rPr>
                        <a:t>1yr.</a:t>
                      </a:r>
                      <a:r>
                        <a:rPr lang="en-US" sz="1800" baseline="0" dirty="0">
                          <a:solidFill>
                            <a:schemeClr val="tx2"/>
                          </a:solidFill>
                          <a:latin typeface="Arial" panose="020B0604020202020204" pitchFamily="34" charset="0"/>
                          <a:cs typeface="Arial" panose="020B0604020202020204" pitchFamily="34" charset="0"/>
                        </a:rPr>
                        <a:t> 3m  /  1 day</a:t>
                      </a:r>
                      <a:endParaRPr lang="en-GB" sz="1800" dirty="0">
                        <a:solidFill>
                          <a:schemeClr val="tx2"/>
                        </a:solidFill>
                        <a:latin typeface="Arial" panose="020B0604020202020204" pitchFamily="34" charset="0"/>
                        <a:cs typeface="Arial" panose="020B0604020202020204" pitchFamily="34" charset="0"/>
                      </a:endParaRPr>
                    </a:p>
                  </a:txBody>
                  <a:tcPr/>
                </a:tc>
                <a:tc>
                  <a:txBody>
                    <a:bodyPr/>
                    <a:lstStyle/>
                    <a:p>
                      <a:r>
                        <a:rPr lang="en-US" dirty="0">
                          <a:solidFill>
                            <a:schemeClr val="tx2"/>
                          </a:solidFill>
                          <a:latin typeface="Arial" panose="020B0604020202020204" pitchFamily="34" charset="0"/>
                          <a:cs typeface="Arial" panose="020B0604020202020204" pitchFamily="34" charset="0"/>
                        </a:rPr>
                        <a:t>28m </a:t>
                      </a:r>
                      <a:r>
                        <a:rPr lang="en-US">
                          <a:solidFill>
                            <a:schemeClr val="tx2"/>
                          </a:solidFill>
                          <a:latin typeface="Arial" panose="020B0604020202020204" pitchFamily="34" charset="0"/>
                          <a:cs typeface="Arial" panose="020B0604020202020204" pitchFamily="34" charset="0"/>
                        </a:rPr>
                        <a:t>/ 22m</a:t>
                      </a:r>
                      <a:endParaRPr lang="en-GB" dirty="0">
                        <a:solidFill>
                          <a:schemeClr val="tx2"/>
                        </a:solidFill>
                        <a:latin typeface="Arial" panose="020B0604020202020204" pitchFamily="34" charset="0"/>
                        <a:cs typeface="Arial" panose="020B0604020202020204" pitchFamily="34" charset="0"/>
                      </a:endParaRPr>
                    </a:p>
                  </a:txBody>
                  <a:tcPr marL="114300" marR="114300" marT="0" marB="0"/>
                </a:tc>
                <a:tc>
                  <a:txBody>
                    <a:bodyPr/>
                    <a:lstStyle/>
                    <a:p>
                      <a:r>
                        <a:rPr lang="en-US" dirty="0">
                          <a:solidFill>
                            <a:schemeClr val="tx2"/>
                          </a:solidFill>
                          <a:latin typeface="Arial" panose="020B0604020202020204" pitchFamily="34" charset="0"/>
                          <a:cs typeface="Arial" panose="020B0604020202020204" pitchFamily="34" charset="0"/>
                        </a:rPr>
                        <a:t>13m  /  13m</a:t>
                      </a:r>
                      <a:endParaRPr lang="en-GB" dirty="0">
                        <a:solidFill>
                          <a:schemeClr val="tx2"/>
                        </a:solidFill>
                        <a:latin typeface="Arial" panose="020B0604020202020204" pitchFamily="34" charset="0"/>
                        <a:cs typeface="Arial" panose="020B0604020202020204" pitchFamily="34" charset="0"/>
                      </a:endParaRPr>
                    </a:p>
                  </a:txBody>
                  <a:tcPr marL="114300" marR="114300" marT="0" marB="0"/>
                </a:tc>
                <a:tc>
                  <a:txBody>
                    <a:bodyPr/>
                    <a:lstStyle/>
                    <a:p>
                      <a:r>
                        <a:rPr lang="en-US" dirty="0">
                          <a:solidFill>
                            <a:schemeClr val="tx2"/>
                          </a:solidFill>
                          <a:latin typeface="Arial" panose="020B0604020202020204" pitchFamily="34" charset="0"/>
                          <a:cs typeface="Arial" panose="020B0604020202020204" pitchFamily="34" charset="0"/>
                        </a:rPr>
                        <a:t>15  </a:t>
                      </a:r>
                      <a:r>
                        <a:rPr lang="en-US" baseline="0" dirty="0">
                          <a:solidFill>
                            <a:schemeClr val="tx2"/>
                          </a:solidFill>
                          <a:latin typeface="Arial" panose="020B0604020202020204" pitchFamily="34" charset="0"/>
                          <a:cs typeface="Arial" panose="020B0604020202020204" pitchFamily="34" charset="0"/>
                        </a:rPr>
                        <a:t>/  15</a:t>
                      </a:r>
                      <a:endParaRPr lang="en-GB" dirty="0">
                        <a:solidFill>
                          <a:schemeClr val="tx2"/>
                        </a:solidFill>
                        <a:latin typeface="Arial" panose="020B0604020202020204" pitchFamily="34" charset="0"/>
                        <a:cs typeface="Arial" panose="020B0604020202020204" pitchFamily="34" charset="0"/>
                      </a:endParaRPr>
                    </a:p>
                  </a:txBody>
                  <a:tcPr marL="114300" marR="114300" marT="0" marB="0"/>
                </a:tc>
                <a:extLst>
                  <a:ext uri="{0D108BD9-81ED-4DB2-BD59-A6C34878D82A}">
                    <a16:rowId xmlns:a16="http://schemas.microsoft.com/office/drawing/2014/main" val="10003"/>
                  </a:ext>
                </a:extLst>
              </a:tr>
            </a:tbl>
          </a:graphicData>
        </a:graphic>
      </p:graphicFrame>
      <p:sp>
        <p:nvSpPr>
          <p:cNvPr id="7" name="Content Placeholder 1"/>
          <p:cNvSpPr>
            <a:spLocks noGrp="1"/>
          </p:cNvSpPr>
          <p:nvPr>
            <p:ph idx="1"/>
          </p:nvPr>
        </p:nvSpPr>
        <p:spPr>
          <a:xfrm>
            <a:off x="251520" y="1484784"/>
            <a:ext cx="8640960" cy="2880320"/>
          </a:xfrm>
        </p:spPr>
        <p:txBody>
          <a:bodyPr>
            <a:normAutofit/>
          </a:bodyPr>
          <a:lstStyle/>
          <a:p>
            <a:r>
              <a:rPr lang="en-US" dirty="0">
                <a:latin typeface="Arial" panose="020B0604020202020204" pitchFamily="34" charset="0"/>
                <a:cs typeface="Arial" panose="020B0604020202020204" pitchFamily="34" charset="0"/>
              </a:rPr>
              <a:t>In both these situations placement was delayed as the children were placed following the completion of the legal process</a:t>
            </a:r>
          </a:p>
          <a:p>
            <a:r>
              <a:rPr lang="en-US" dirty="0">
                <a:latin typeface="Arial" panose="020B0604020202020204" pitchFamily="34" charset="0"/>
                <a:cs typeface="Arial" panose="020B0604020202020204" pitchFamily="34" charset="0"/>
              </a:rPr>
              <a:t>The arrival of a younger sibling caused delay in the permanency planning process for both children in both F8 &amp; F9</a:t>
            </a:r>
          </a:p>
        </p:txBody>
      </p:sp>
    </p:spTree>
    <p:extLst>
      <p:ext uri="{BB962C8B-B14F-4D97-AF65-F5344CB8AC3E}">
        <p14:creationId xmlns:p14="http://schemas.microsoft.com/office/powerpoint/2010/main" val="3919482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latin typeface="Arial" pitchFamily="34" charset="0"/>
                <a:cs typeface="Arial" pitchFamily="34" charset="0"/>
              </a:rPr>
              <a:t>N Ireland: Delay in legislative change and the continuation of freeing orders prolongs placement times.</a:t>
            </a:r>
          </a:p>
          <a:p>
            <a:r>
              <a:rPr lang="en-US" dirty="0">
                <a:latin typeface="Arial" pitchFamily="34" charset="0"/>
                <a:cs typeface="Arial" pitchFamily="34" charset="0"/>
              </a:rPr>
              <a:t>Scotland: Application for Permanence Orders with Authority for Adoption freezes child in foster placement and can lead to delay.  </a:t>
            </a:r>
          </a:p>
          <a:p>
            <a:r>
              <a:rPr lang="en-US" dirty="0">
                <a:latin typeface="Arial" pitchFamily="34" charset="0"/>
                <a:cs typeface="Arial" pitchFamily="34" charset="0"/>
              </a:rPr>
              <a:t>England and Wales: Placement orders facilitate placement at an earlier stage.</a:t>
            </a:r>
          </a:p>
          <a:p>
            <a:endParaRPr lang="en-US" dirty="0">
              <a:latin typeface="Arial" pitchFamily="34" charset="0"/>
              <a:cs typeface="Arial" pitchFamily="34" charset="0"/>
            </a:endParaRPr>
          </a:p>
          <a:p>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3" name="Title 2"/>
          <p:cNvSpPr>
            <a:spLocks noGrp="1"/>
          </p:cNvSpPr>
          <p:nvPr>
            <p:ph type="title"/>
          </p:nvPr>
        </p:nvSpPr>
        <p:spPr/>
        <p:txBody>
          <a:bodyPr>
            <a:normAutofit/>
          </a:bodyPr>
          <a:lstStyle/>
          <a:p>
            <a:r>
              <a:rPr lang="en-US" sz="3200" dirty="0">
                <a:latin typeface="Arial" pitchFamily="34" charset="0"/>
                <a:cs typeface="Arial" pitchFamily="34" charset="0"/>
              </a:rPr>
              <a:t>Impact of Legislative Difference across </a:t>
            </a:r>
            <a:br>
              <a:rPr lang="en-US" sz="3200" dirty="0">
                <a:latin typeface="Arial" pitchFamily="34" charset="0"/>
                <a:cs typeface="Arial" pitchFamily="34" charset="0"/>
              </a:rPr>
            </a:br>
            <a:r>
              <a:rPr lang="en-US" sz="3200" dirty="0">
                <a:latin typeface="Arial" pitchFamily="34" charset="0"/>
                <a:cs typeface="Arial" pitchFamily="34" charset="0"/>
              </a:rPr>
              <a:t>the 4 Nations</a:t>
            </a:r>
          </a:p>
        </p:txBody>
      </p:sp>
      <p:sp>
        <p:nvSpPr>
          <p:cNvPr id="5" name="TextBox 4"/>
          <p:cNvSpPr txBox="1"/>
          <p:nvPr/>
        </p:nvSpPr>
        <p:spPr>
          <a:xfrm>
            <a:off x="5994034" y="2927526"/>
            <a:ext cx="184666" cy="369332"/>
          </a:xfrm>
          <a:prstGeom prst="rect">
            <a:avLst/>
          </a:prstGeom>
          <a:noFill/>
        </p:spPr>
        <p:txBody>
          <a:bodyPr wrap="none" rtlCol="0">
            <a:spAutoFit/>
          </a:bodyPr>
          <a:lstStyle/>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latin typeface="Arial" pitchFamily="34" charset="0"/>
                <a:cs typeface="Arial" pitchFamily="34" charset="0"/>
              </a:rPr>
              <a:t>Effectiveness of regular monitoring and tracking from the outset of entry into care</a:t>
            </a:r>
          </a:p>
          <a:p>
            <a:r>
              <a:rPr lang="en-US" dirty="0">
                <a:latin typeface="Arial" pitchFamily="34" charset="0"/>
                <a:cs typeface="Arial" pitchFamily="34" charset="0"/>
              </a:rPr>
              <a:t>Effectiveness of twin tracking</a:t>
            </a:r>
          </a:p>
          <a:p>
            <a:r>
              <a:rPr lang="en-US" dirty="0">
                <a:latin typeface="Arial" pitchFamily="34" charset="0"/>
                <a:cs typeface="Arial" pitchFamily="34" charset="0"/>
              </a:rPr>
              <a:t>Scotland’s practice of Direct placements on a fostering basis can attain early permanence despite legislative limitations</a:t>
            </a:r>
          </a:p>
          <a:p>
            <a:r>
              <a:rPr lang="en-US" dirty="0">
                <a:latin typeface="Arial" pitchFamily="34" charset="0"/>
                <a:cs typeface="Arial" pitchFamily="34" charset="0"/>
              </a:rPr>
              <a:t>Effectiveness of Early Permanence Placements with dual approved carers</a:t>
            </a:r>
          </a:p>
        </p:txBody>
      </p:sp>
      <p:sp>
        <p:nvSpPr>
          <p:cNvPr id="3" name="Title 2"/>
          <p:cNvSpPr>
            <a:spLocks noGrp="1"/>
          </p:cNvSpPr>
          <p:nvPr>
            <p:ph type="title"/>
          </p:nvPr>
        </p:nvSpPr>
        <p:spPr/>
        <p:txBody>
          <a:bodyPr>
            <a:normAutofit/>
          </a:bodyPr>
          <a:lstStyle/>
          <a:p>
            <a:r>
              <a:rPr lang="en-US" sz="2800" dirty="0">
                <a:latin typeface="Arial" pitchFamily="34" charset="0"/>
                <a:cs typeface="Arial" pitchFamily="34" charset="0"/>
              </a:rPr>
              <a:t>Impact of Different Practice across the 4 Nations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a:spLocks noGrp="1"/>
          </p:cNvSpPr>
          <p:nvPr>
            <p:ph type="title"/>
          </p:nvPr>
        </p:nvSpPr>
        <p:spPr>
          <a:xfrm>
            <a:off x="457200" y="338328"/>
            <a:ext cx="8229600" cy="1252728"/>
          </a:xfrm>
        </p:spPr>
        <p:txBody>
          <a:bodyPr>
            <a:normAutofit/>
          </a:bodyPr>
          <a:lstStyle/>
          <a:p>
            <a:r>
              <a:rPr lang="en-US" sz="2800" dirty="0">
                <a:latin typeface="Arial" panose="020B0604020202020204" pitchFamily="34" charset="0"/>
                <a:cs typeface="Arial" panose="020B0604020202020204" pitchFamily="34" charset="0"/>
              </a:rPr>
              <a:t>Interesting observations</a:t>
            </a:r>
            <a:endParaRPr lang="en-GB" sz="2800" dirty="0">
              <a:latin typeface="Arial" panose="020B0604020202020204" pitchFamily="34" charset="0"/>
              <a:cs typeface="Arial" panose="020B0604020202020204" pitchFamily="34" charset="0"/>
            </a:endParaRPr>
          </a:p>
        </p:txBody>
      </p:sp>
      <p:graphicFrame>
        <p:nvGraphicFramePr>
          <p:cNvPr id="4" name="Chart 3"/>
          <p:cNvGraphicFramePr>
            <a:graphicFrameLocks/>
          </p:cNvGraphicFramePr>
          <p:nvPr>
            <p:extLst>
              <p:ext uri="{D42A27DB-BD31-4B8C-83A1-F6EECF244321}">
                <p14:modId xmlns:p14="http://schemas.microsoft.com/office/powerpoint/2010/main" val="4009334211"/>
              </p:ext>
            </p:extLst>
          </p:nvPr>
        </p:nvGraphicFramePr>
        <p:xfrm>
          <a:off x="251520" y="1556792"/>
          <a:ext cx="8640960"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2566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286000"/>
            <a:ext cx="7408333" cy="4212696"/>
          </a:xfrm>
        </p:spPr>
        <p:txBody>
          <a:bodyPr>
            <a:normAutofit/>
          </a:bodyPr>
          <a:lstStyle/>
          <a:p>
            <a:pPr>
              <a:buFont typeface="Symbol" charset="2"/>
              <a:buChar char=""/>
            </a:pPr>
            <a:r>
              <a:rPr lang="en-GB" dirty="0">
                <a:latin typeface="Arial" pitchFamily="34" charset="0"/>
                <a:cs typeface="Arial" pitchFamily="34" charset="0"/>
              </a:rPr>
              <a:t>To analyse the characteristics of children placed by 4 voluntary adoption agencies across the 4 UK Nations linked to the timeliness of permanency outcomes</a:t>
            </a:r>
          </a:p>
          <a:p>
            <a:r>
              <a:rPr lang="en-GB" dirty="0">
                <a:latin typeface="Arial" pitchFamily="34" charset="0"/>
                <a:cs typeface="Arial" pitchFamily="34" charset="0"/>
              </a:rPr>
              <a:t>To explore the impact of the 4 different legal, cultural and varied social work practices on the timeliness of permanency outcomes for children by mapping the journey to adoption placement for each child from the date of their entry into the Care system</a:t>
            </a:r>
            <a:r>
              <a:rPr lang="en-GB" dirty="0"/>
              <a:t>. </a:t>
            </a:r>
          </a:p>
          <a:p>
            <a:endParaRPr lang="en-GB" dirty="0"/>
          </a:p>
        </p:txBody>
      </p:sp>
      <p:sp>
        <p:nvSpPr>
          <p:cNvPr id="3" name="Title 2"/>
          <p:cNvSpPr>
            <a:spLocks noGrp="1"/>
          </p:cNvSpPr>
          <p:nvPr>
            <p:ph type="title"/>
          </p:nvPr>
        </p:nvSpPr>
        <p:spPr/>
        <p:txBody>
          <a:bodyPr>
            <a:normAutofit/>
          </a:bodyPr>
          <a:lstStyle/>
          <a:p>
            <a:r>
              <a:rPr lang="en-GB" sz="2800" dirty="0">
                <a:latin typeface="Arial" pitchFamily="34" charset="0"/>
                <a:cs typeface="Arial" pitchFamily="34" charset="0"/>
              </a:rPr>
              <a:t>Aims</a:t>
            </a:r>
            <a:endParaRPr lang="en-GB" sz="3600" dirty="0">
              <a:latin typeface="Arial" pitchFamily="34" charset="0"/>
              <a:cs typeface="Arial" pitchFamily="34" charset="0"/>
            </a:endParaRPr>
          </a:p>
        </p:txBody>
      </p:sp>
    </p:spTree>
    <p:extLst>
      <p:ext uri="{BB962C8B-B14F-4D97-AF65-F5344CB8AC3E}">
        <p14:creationId xmlns:p14="http://schemas.microsoft.com/office/powerpoint/2010/main" val="3625232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2"/>
          <p:cNvSpPr>
            <a:spLocks noGrp="1"/>
          </p:cNvSpPr>
          <p:nvPr>
            <p:ph type="title"/>
          </p:nvPr>
        </p:nvSpPr>
        <p:spPr>
          <a:xfrm>
            <a:off x="179512" y="188640"/>
            <a:ext cx="8784976" cy="898360"/>
          </a:xfrm>
          <a:prstGeom prst="roundRect">
            <a:avLst/>
          </a:prstGeom>
          <a:solidFill>
            <a:schemeClr val="accent1"/>
          </a:solidFill>
        </p:spPr>
        <p:txBody>
          <a:bodyPr>
            <a:normAutofit/>
          </a:bodyPr>
          <a:lstStyle/>
          <a:p>
            <a:r>
              <a:rPr lang="en-US" sz="2800" dirty="0">
                <a:solidFill>
                  <a:schemeClr val="bg1"/>
                </a:solidFill>
                <a:latin typeface="Arial" panose="020B0604020202020204" pitchFamily="34" charset="0"/>
                <a:cs typeface="Arial" panose="020B0604020202020204" pitchFamily="34" charset="0"/>
              </a:rPr>
              <a:t>Interesting observations</a:t>
            </a:r>
            <a:endParaRPr lang="en-GB" sz="2800" dirty="0">
              <a:solidFill>
                <a:schemeClr val="bg1"/>
              </a:solidFill>
              <a:latin typeface="Arial" panose="020B0604020202020204" pitchFamily="34" charset="0"/>
              <a:cs typeface="Arial" panose="020B0604020202020204"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2347347789"/>
              </p:ext>
            </p:extLst>
          </p:nvPr>
        </p:nvGraphicFramePr>
        <p:xfrm>
          <a:off x="4499992" y="3717032"/>
          <a:ext cx="5220072" cy="29592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976526115"/>
              </p:ext>
            </p:extLst>
          </p:nvPr>
        </p:nvGraphicFramePr>
        <p:xfrm>
          <a:off x="-468560" y="1052736"/>
          <a:ext cx="6120680" cy="35283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54212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2564904"/>
            <a:ext cx="8640959" cy="4032448"/>
          </a:xfrm>
        </p:spPr>
        <p:txBody>
          <a:bodyPr>
            <a:normAutofit/>
          </a:bodyPr>
          <a:lstStyle/>
          <a:p>
            <a:pPr>
              <a:lnSpc>
                <a:spcPct val="110000"/>
              </a:lnSpc>
            </a:pPr>
            <a:r>
              <a:rPr lang="en-US" dirty="0">
                <a:latin typeface="Arial" panose="020B0604020202020204" pitchFamily="34" charset="0"/>
                <a:cs typeface="Arial" panose="020B0604020202020204" pitchFamily="34" charset="0"/>
              </a:rPr>
              <a:t>No children had a psychological assessment (one story stem assessment)</a:t>
            </a:r>
          </a:p>
          <a:p>
            <a:pPr>
              <a:lnSpc>
                <a:spcPct val="110000"/>
              </a:lnSpc>
            </a:pPr>
            <a:r>
              <a:rPr lang="en-US" dirty="0">
                <a:latin typeface="Arial" panose="020B0604020202020204" pitchFamily="34" charset="0"/>
                <a:cs typeface="Arial" panose="020B0604020202020204" pitchFamily="34" charset="0"/>
              </a:rPr>
              <a:t>One-off meeting with birth family: 3 out of 9 took place</a:t>
            </a:r>
          </a:p>
          <a:p>
            <a:pPr>
              <a:lnSpc>
                <a:spcPct val="110000"/>
              </a:lnSpc>
            </a:pPr>
            <a:r>
              <a:rPr lang="en-GB" dirty="0">
                <a:latin typeface="Arial" panose="020B0604020202020204" pitchFamily="34" charset="0"/>
                <a:cs typeface="Arial" panose="020B0604020202020204" pitchFamily="34" charset="0"/>
              </a:rPr>
              <a:t>Therapeutic Support received by 3 out of 9 families and 5 out of 9 families express need for additional help.</a:t>
            </a:r>
          </a:p>
          <a:p>
            <a:pPr>
              <a:lnSpc>
                <a:spcPct val="110000"/>
              </a:lnSpc>
            </a:pPr>
            <a:r>
              <a:rPr lang="en-GB" dirty="0">
                <a:latin typeface="Arial" panose="020B0604020202020204" pitchFamily="34" charset="0"/>
                <a:cs typeface="Arial" panose="020B0604020202020204" pitchFamily="34" charset="0"/>
              </a:rPr>
              <a:t>9 out of the 15 children are currently experiencing developmental, emotional and behavioural issues</a:t>
            </a:r>
          </a:p>
          <a:p>
            <a:pPr>
              <a:lnSpc>
                <a:spcPct val="110000"/>
              </a:lnSpc>
            </a:pPr>
            <a:endParaRPr lang="en-GB" dirty="0">
              <a:latin typeface="Arial" panose="020B0604020202020204" pitchFamily="34" charset="0"/>
              <a:cs typeface="Arial" panose="020B0604020202020204" pitchFamily="34" charset="0"/>
            </a:endParaRPr>
          </a:p>
          <a:p>
            <a:pPr>
              <a:lnSpc>
                <a:spcPct val="110000"/>
              </a:lnSpc>
            </a:pPr>
            <a:endParaRPr lang="en-US" dirty="0">
              <a:latin typeface="Arial" panose="020B0604020202020204" pitchFamily="34" charset="0"/>
              <a:cs typeface="Arial" panose="020B0604020202020204" pitchFamily="34" charset="0"/>
            </a:endParaRPr>
          </a:p>
          <a:p>
            <a:pPr>
              <a:lnSpc>
                <a:spcPct val="110000"/>
              </a:lnSpc>
            </a:pPr>
            <a:endParaRPr lang="en-US"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rmAutofit/>
          </a:bodyPr>
          <a:lstStyle/>
          <a:p>
            <a:r>
              <a:rPr lang="en-US" sz="2800" dirty="0">
                <a:latin typeface="Arial" panose="020B0604020202020204" pitchFamily="34" charset="0"/>
                <a:cs typeface="Arial" panose="020B0604020202020204" pitchFamily="34" charset="0"/>
              </a:rPr>
              <a:t>Interesting observations</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3713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2564904"/>
            <a:ext cx="8640959" cy="4032448"/>
          </a:xfrm>
        </p:spPr>
        <p:txBody>
          <a:bodyPr>
            <a:normAutofit lnSpcReduction="10000"/>
          </a:bodyPr>
          <a:lstStyle/>
          <a:p>
            <a:r>
              <a:rPr lang="en-US" dirty="0">
                <a:latin typeface="Arial" panose="020B0604020202020204" pitchFamily="34" charset="0"/>
                <a:cs typeface="Arial" panose="020B0604020202020204" pitchFamily="34" charset="0"/>
              </a:rPr>
              <a:t>Adopters approval: Average of 4.2 out of 0 to 5 satisfaction rating with the process, higher than social worker expectations</a:t>
            </a:r>
          </a:p>
          <a:p>
            <a:r>
              <a:rPr lang="en-US" dirty="0">
                <a:latin typeface="Arial" panose="020B0604020202020204" pitchFamily="34" charset="0"/>
                <a:cs typeface="Arial" panose="020B0604020202020204" pitchFamily="34" charset="0"/>
              </a:rPr>
              <a:t>All adopters mentioned importance of responsiveness of VAA and life-long support</a:t>
            </a:r>
          </a:p>
          <a:p>
            <a:r>
              <a:rPr lang="en-GB" dirty="0">
                <a:latin typeface="Arial" panose="020B0604020202020204" pitchFamily="34" charset="0"/>
                <a:cs typeface="Arial" panose="020B0604020202020204" pitchFamily="34" charset="0"/>
              </a:rPr>
              <a:t>No children experienced more than two foster placements</a:t>
            </a:r>
          </a:p>
          <a:p>
            <a:r>
              <a:rPr lang="en-GB" dirty="0">
                <a:latin typeface="Arial" panose="020B0604020202020204" pitchFamily="34" charset="0"/>
                <a:cs typeface="Arial" panose="020B0604020202020204" pitchFamily="34" charset="0"/>
              </a:rPr>
              <a:t>Matching: 5 of 9 social workers talked about the importance of their ‘instinct’ that this was the right match</a:t>
            </a:r>
          </a:p>
          <a:p>
            <a:r>
              <a:rPr lang="en-GB" dirty="0">
                <a:latin typeface="Arial" panose="020B0604020202020204" pitchFamily="34" charset="0"/>
                <a:cs typeface="Arial" panose="020B0604020202020204" pitchFamily="34" charset="0"/>
              </a:rPr>
              <a:t>Established strong relationships between VAAs and LAs helped to smooth difficulties when they arose</a:t>
            </a:r>
          </a:p>
          <a:p>
            <a:endParaRPr lang="en-US"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rmAutofit/>
          </a:bodyPr>
          <a:lstStyle/>
          <a:p>
            <a:r>
              <a:rPr lang="en-US" sz="2800" dirty="0">
                <a:latin typeface="Arial" panose="020B0604020202020204" pitchFamily="34" charset="0"/>
                <a:cs typeface="Arial" panose="020B0604020202020204" pitchFamily="34" charset="0"/>
              </a:rPr>
              <a:t>Interesting observations</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6138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1800" dirty="0">
                <a:latin typeface="Arial" pitchFamily="34" charset="0"/>
                <a:cs typeface="Arial" pitchFamily="34" charset="0"/>
              </a:rPr>
              <a:t>Age on entry into care …1yr 4.5 mnths                                 </a:t>
            </a:r>
            <a:r>
              <a:rPr lang="en-GB" sz="1400" dirty="0">
                <a:solidFill>
                  <a:srgbClr val="FF0000"/>
                </a:solidFill>
                <a:latin typeface="Arial" pitchFamily="34" charset="0"/>
                <a:cs typeface="Arial" pitchFamily="34" charset="0"/>
              </a:rPr>
              <a:t>(1Yr 1mnth)</a:t>
            </a:r>
          </a:p>
          <a:p>
            <a:r>
              <a:rPr lang="en-GB" sz="1800" dirty="0">
                <a:latin typeface="Arial" pitchFamily="34" charset="0"/>
                <a:cs typeface="Arial" pitchFamily="34" charset="0"/>
              </a:rPr>
              <a:t>Time from entry into care and adoption decision .... 9mths      </a:t>
            </a:r>
            <a:r>
              <a:rPr lang="en-GB" sz="1400" dirty="0">
                <a:solidFill>
                  <a:srgbClr val="FF0000"/>
                </a:solidFill>
                <a:latin typeface="Arial" pitchFamily="34" charset="0"/>
                <a:cs typeface="Arial" pitchFamily="34" charset="0"/>
              </a:rPr>
              <a:t>(9mnths)</a:t>
            </a:r>
          </a:p>
          <a:p>
            <a:r>
              <a:rPr lang="en-GB" sz="1800" dirty="0">
                <a:latin typeface="Arial" pitchFamily="34" charset="0"/>
                <a:cs typeface="Arial" pitchFamily="34" charset="0"/>
              </a:rPr>
              <a:t>Time from entry into care and placement …1yr 7.5 mnths  </a:t>
            </a:r>
            <a:r>
              <a:rPr lang="en-GB" sz="1400" dirty="0">
                <a:solidFill>
                  <a:srgbClr val="FF0000"/>
                </a:solidFill>
                <a:latin typeface="Arial" pitchFamily="34" charset="0"/>
                <a:cs typeface="Arial" pitchFamily="34" charset="0"/>
              </a:rPr>
              <a:t>(1yr 7mnths)</a:t>
            </a:r>
          </a:p>
          <a:p>
            <a:r>
              <a:rPr lang="en-GB" sz="1800" dirty="0">
                <a:latin typeface="Arial" pitchFamily="34" charset="0"/>
                <a:cs typeface="Arial" pitchFamily="34" charset="0"/>
              </a:rPr>
              <a:t>Age of children on placement ……..  3yrs                           </a:t>
            </a:r>
            <a:r>
              <a:rPr lang="en-GB" sz="1400" dirty="0">
                <a:solidFill>
                  <a:srgbClr val="FF0000"/>
                </a:solidFill>
                <a:latin typeface="Arial" pitchFamily="34" charset="0"/>
                <a:cs typeface="Arial" pitchFamily="34" charset="0"/>
              </a:rPr>
              <a:t> (2yr 8mnths)</a:t>
            </a:r>
          </a:p>
          <a:p>
            <a:r>
              <a:rPr lang="en-GB" sz="1800" dirty="0">
                <a:latin typeface="Arial" pitchFamily="34" charset="0"/>
                <a:cs typeface="Arial" pitchFamily="34" charset="0"/>
              </a:rPr>
              <a:t>Gender……55% male, 45% female                  </a:t>
            </a:r>
            <a:r>
              <a:rPr lang="en-GB" sz="1400" dirty="0">
                <a:solidFill>
                  <a:srgbClr val="FF0000"/>
                </a:solidFill>
                <a:latin typeface="Arial" pitchFamily="34" charset="0"/>
                <a:cs typeface="Arial" pitchFamily="34" charset="0"/>
              </a:rPr>
              <a:t>(50.3% male 49.7% female)</a:t>
            </a:r>
          </a:p>
          <a:p>
            <a:r>
              <a:rPr lang="en-GB" sz="1800" dirty="0">
                <a:latin typeface="Arial" pitchFamily="34" charset="0"/>
                <a:cs typeface="Arial" pitchFamily="34" charset="0"/>
              </a:rPr>
              <a:t>Siblings…..51% in sibling groups                                                 </a:t>
            </a:r>
            <a:r>
              <a:rPr lang="en-GB" sz="1400" dirty="0">
                <a:solidFill>
                  <a:srgbClr val="FF0000"/>
                </a:solidFill>
                <a:latin typeface="Arial" pitchFamily="34" charset="0"/>
                <a:cs typeface="Arial" pitchFamily="34" charset="0"/>
              </a:rPr>
              <a:t>(32%)</a:t>
            </a:r>
          </a:p>
          <a:p>
            <a:r>
              <a:rPr lang="en-GB" sz="1800" dirty="0">
                <a:latin typeface="Arial" pitchFamily="34" charset="0"/>
                <a:cs typeface="Arial" pitchFamily="34" charset="0"/>
              </a:rPr>
              <a:t>Ethnicity…..88% WBRI children                                          </a:t>
            </a:r>
            <a:r>
              <a:rPr lang="en-GB" sz="1400" dirty="0">
                <a:solidFill>
                  <a:srgbClr val="FF0000"/>
                </a:solidFill>
                <a:latin typeface="Arial" pitchFamily="34" charset="0"/>
                <a:cs typeface="Arial" pitchFamily="34" charset="0"/>
              </a:rPr>
              <a:t>(78% WBRI )</a:t>
            </a:r>
          </a:p>
          <a:p>
            <a:r>
              <a:rPr lang="en-GB" sz="1800" dirty="0">
                <a:latin typeface="Arial" pitchFamily="34" charset="0"/>
                <a:cs typeface="Arial" pitchFamily="34" charset="0"/>
              </a:rPr>
              <a:t>Additional Needs…..average of 6 additional needs per child (the range was 0- 15 out a list of 29)</a:t>
            </a:r>
          </a:p>
          <a:p>
            <a:pPr>
              <a:buNone/>
            </a:pPr>
            <a:r>
              <a:rPr lang="en-GB" sz="1600" dirty="0">
                <a:solidFill>
                  <a:srgbClr val="FF0000"/>
                </a:solidFill>
              </a:rPr>
              <a:t>                                                                                      </a:t>
            </a:r>
            <a:r>
              <a:rPr lang="en-GB" sz="1400" dirty="0">
                <a:solidFill>
                  <a:srgbClr val="FF0000"/>
                </a:solidFill>
              </a:rPr>
              <a:t>(English National Averages published 30.9.14)</a:t>
            </a:r>
          </a:p>
        </p:txBody>
      </p:sp>
      <p:sp>
        <p:nvSpPr>
          <p:cNvPr id="3" name="Title 2"/>
          <p:cNvSpPr>
            <a:spLocks noGrp="1"/>
          </p:cNvSpPr>
          <p:nvPr>
            <p:ph type="title"/>
          </p:nvPr>
        </p:nvSpPr>
        <p:spPr/>
        <p:txBody>
          <a:bodyPr>
            <a:normAutofit/>
          </a:bodyPr>
          <a:lstStyle/>
          <a:p>
            <a:r>
              <a:rPr lang="en-GB" sz="2800" dirty="0">
                <a:latin typeface="Arial" pitchFamily="34" charset="0"/>
                <a:cs typeface="Arial" pitchFamily="34" charset="0"/>
              </a:rPr>
              <a:t>Sample size 108 children placed 2013-14</a:t>
            </a:r>
          </a:p>
        </p:txBody>
      </p:sp>
      <p:sp>
        <p:nvSpPr>
          <p:cNvPr id="4" name="TextBox 3"/>
          <p:cNvSpPr txBox="1"/>
          <p:nvPr/>
        </p:nvSpPr>
        <p:spPr>
          <a:xfrm>
            <a:off x="914400" y="2057400"/>
            <a:ext cx="1337709" cy="400110"/>
          </a:xfrm>
          <a:prstGeom prst="rect">
            <a:avLst/>
          </a:prstGeom>
          <a:noFill/>
        </p:spPr>
        <p:txBody>
          <a:bodyPr wrap="square" rtlCol="0">
            <a:spAutoFit/>
          </a:bodyPr>
          <a:lstStyle/>
          <a:p>
            <a:r>
              <a:rPr lang="en-US" sz="2000" dirty="0">
                <a:solidFill>
                  <a:schemeClr val="tx2"/>
                </a:solidFill>
              </a:rPr>
              <a:t>Averages:</a:t>
            </a:r>
          </a:p>
        </p:txBody>
      </p:sp>
    </p:spTree>
    <p:extLst>
      <p:ext uri="{BB962C8B-B14F-4D97-AF65-F5344CB8AC3E}">
        <p14:creationId xmlns:p14="http://schemas.microsoft.com/office/powerpoint/2010/main" val="3985745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74050246"/>
              </p:ext>
            </p:extLst>
          </p:nvPr>
        </p:nvGraphicFramePr>
        <p:xfrm>
          <a:off x="251521" y="1124745"/>
          <a:ext cx="8712967" cy="4296401"/>
        </p:xfrm>
        <a:graphic>
          <a:graphicData uri="http://schemas.openxmlformats.org/drawingml/2006/table">
            <a:tbl>
              <a:tblPr firstRow="1" firstCol="1" bandRow="1">
                <a:tableStyleId>{3B4B98B0-60AC-42C2-AFA5-B58CD77FA1E5}</a:tableStyleId>
              </a:tblPr>
              <a:tblGrid>
                <a:gridCol w="3412579">
                  <a:extLst>
                    <a:ext uri="{9D8B030D-6E8A-4147-A177-3AD203B41FA5}">
                      <a16:colId xmlns:a16="http://schemas.microsoft.com/office/drawing/2014/main" val="20000"/>
                    </a:ext>
                  </a:extLst>
                </a:gridCol>
                <a:gridCol w="1325097">
                  <a:extLst>
                    <a:ext uri="{9D8B030D-6E8A-4147-A177-3AD203B41FA5}">
                      <a16:colId xmlns:a16="http://schemas.microsoft.com/office/drawing/2014/main" val="20001"/>
                    </a:ext>
                  </a:extLst>
                </a:gridCol>
                <a:gridCol w="1325097">
                  <a:extLst>
                    <a:ext uri="{9D8B030D-6E8A-4147-A177-3AD203B41FA5}">
                      <a16:colId xmlns:a16="http://schemas.microsoft.com/office/drawing/2014/main" val="20002"/>
                    </a:ext>
                  </a:extLst>
                </a:gridCol>
                <a:gridCol w="1325097">
                  <a:extLst>
                    <a:ext uri="{9D8B030D-6E8A-4147-A177-3AD203B41FA5}">
                      <a16:colId xmlns:a16="http://schemas.microsoft.com/office/drawing/2014/main" val="20003"/>
                    </a:ext>
                  </a:extLst>
                </a:gridCol>
                <a:gridCol w="1325097">
                  <a:extLst>
                    <a:ext uri="{9D8B030D-6E8A-4147-A177-3AD203B41FA5}">
                      <a16:colId xmlns:a16="http://schemas.microsoft.com/office/drawing/2014/main" val="20004"/>
                    </a:ext>
                  </a:extLst>
                </a:gridCol>
              </a:tblGrid>
              <a:tr h="630936">
                <a:tc>
                  <a:txBody>
                    <a:bodyPr/>
                    <a:lstStyle/>
                    <a:p>
                      <a:pPr algn="ctr">
                        <a:lnSpc>
                          <a:spcPct val="115000"/>
                        </a:lnSpc>
                        <a:spcAft>
                          <a:spcPts val="0"/>
                        </a:spcAft>
                      </a:pPr>
                      <a:r>
                        <a:rPr lang="en-GB" sz="1050" dirty="0">
                          <a:solidFill>
                            <a:schemeClr val="tx2"/>
                          </a:solidFill>
                          <a:effectLst/>
                          <a:latin typeface="Arial" pitchFamily="34" charset="0"/>
                          <a:cs typeface="Arial" pitchFamily="34" charset="0"/>
                        </a:rPr>
                        <a:t> </a:t>
                      </a:r>
                      <a:endParaRPr lang="en-GB" sz="1050" dirty="0">
                        <a:solidFill>
                          <a:schemeClr val="tx2"/>
                        </a:solidFill>
                        <a:effectLst/>
                        <a:latin typeface="Arial" pitchFamily="34" charset="0"/>
                        <a:ea typeface="Calibri"/>
                        <a:cs typeface="Arial" pitchFamily="34" charset="0"/>
                      </a:endParaRPr>
                    </a:p>
                  </a:txBody>
                  <a:tcPr marL="51784" marR="51784" marT="0" marB="0" anchor="ct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Aft>
                          <a:spcPts val="0"/>
                        </a:spcAft>
                      </a:pPr>
                      <a:r>
                        <a:rPr lang="en-GB" sz="1400" dirty="0">
                          <a:solidFill>
                            <a:schemeClr val="tx2"/>
                          </a:solidFill>
                          <a:effectLst/>
                          <a:latin typeface="Arial" pitchFamily="34" charset="0"/>
                          <a:cs typeface="Arial" pitchFamily="34" charset="0"/>
                        </a:rPr>
                        <a:t>England</a:t>
                      </a:r>
                    </a:p>
                    <a:p>
                      <a:pPr algn="ctr">
                        <a:lnSpc>
                          <a:spcPct val="115000"/>
                        </a:lnSpc>
                        <a:spcAft>
                          <a:spcPts val="0"/>
                        </a:spcAft>
                      </a:pPr>
                      <a:r>
                        <a:rPr lang="en-GB" sz="1400" dirty="0">
                          <a:solidFill>
                            <a:schemeClr val="tx2"/>
                          </a:solidFill>
                          <a:effectLst/>
                          <a:latin typeface="Arial" pitchFamily="34" charset="0"/>
                          <a:cs typeface="Arial" pitchFamily="34" charset="0"/>
                        </a:rPr>
                        <a:t>(CCS)</a:t>
                      </a:r>
                      <a:endParaRPr lang="en-GB" sz="1100" b="1" dirty="0">
                        <a:solidFill>
                          <a:schemeClr val="tx2"/>
                        </a:solidFill>
                        <a:effectLst/>
                        <a:latin typeface="Arial" pitchFamily="34" charset="0"/>
                        <a:cs typeface="Arial" pitchFamily="34" charset="0"/>
                      </a:endParaRPr>
                    </a:p>
                  </a:txBody>
                  <a:tcPr marL="51784" marR="51784" marT="0" marB="0" anchor="ctr"/>
                </a:tc>
                <a:tc>
                  <a:txBody>
                    <a:bodyPr/>
                    <a:lstStyle/>
                    <a:p>
                      <a:pPr algn="ctr">
                        <a:lnSpc>
                          <a:spcPct val="115000"/>
                        </a:lnSpc>
                        <a:spcAft>
                          <a:spcPts val="0"/>
                        </a:spcAft>
                      </a:pPr>
                      <a:r>
                        <a:rPr lang="en-GB" sz="1400" dirty="0">
                          <a:solidFill>
                            <a:schemeClr val="tx2"/>
                          </a:solidFill>
                          <a:effectLst/>
                          <a:latin typeface="Arial" pitchFamily="34" charset="0"/>
                          <a:cs typeface="Arial" pitchFamily="34" charset="0"/>
                        </a:rPr>
                        <a:t>Wales</a:t>
                      </a:r>
                    </a:p>
                    <a:p>
                      <a:pPr algn="ctr">
                        <a:lnSpc>
                          <a:spcPct val="115000"/>
                        </a:lnSpc>
                        <a:spcAft>
                          <a:spcPts val="0"/>
                        </a:spcAft>
                      </a:pPr>
                      <a:r>
                        <a:rPr lang="en-GB" sz="1400" dirty="0">
                          <a:solidFill>
                            <a:schemeClr val="tx2"/>
                          </a:solidFill>
                          <a:effectLst/>
                          <a:latin typeface="Arial" pitchFamily="34" charset="0"/>
                          <a:cs typeface="Arial" pitchFamily="34" charset="0"/>
                        </a:rPr>
                        <a:t>(St. David’s)</a:t>
                      </a:r>
                      <a:endParaRPr lang="en-GB" sz="1100" b="1" dirty="0">
                        <a:solidFill>
                          <a:schemeClr val="tx2"/>
                        </a:solidFill>
                        <a:effectLst/>
                        <a:latin typeface="Arial" pitchFamily="34" charset="0"/>
                        <a:cs typeface="Arial" pitchFamily="34" charset="0"/>
                      </a:endParaRPr>
                    </a:p>
                  </a:txBody>
                  <a:tcPr marL="51784" marR="51784" marT="0" marB="0" anchor="ctr"/>
                </a:tc>
                <a:tc>
                  <a:txBody>
                    <a:bodyPr/>
                    <a:lstStyle/>
                    <a:p>
                      <a:pPr algn="ctr">
                        <a:lnSpc>
                          <a:spcPct val="115000"/>
                        </a:lnSpc>
                        <a:spcAft>
                          <a:spcPts val="0"/>
                        </a:spcAft>
                      </a:pPr>
                      <a:r>
                        <a:rPr lang="en-GB" sz="1400" dirty="0">
                          <a:solidFill>
                            <a:schemeClr val="tx2"/>
                          </a:solidFill>
                          <a:effectLst/>
                          <a:latin typeface="Arial" pitchFamily="34" charset="0"/>
                          <a:cs typeface="Arial" pitchFamily="34" charset="0"/>
                        </a:rPr>
                        <a:t>Scotland</a:t>
                      </a:r>
                      <a:r>
                        <a:rPr lang="en-GB" sz="1400" baseline="0" dirty="0">
                          <a:solidFill>
                            <a:schemeClr val="tx2"/>
                          </a:solidFill>
                          <a:effectLst/>
                          <a:latin typeface="Arial" pitchFamily="34" charset="0"/>
                          <a:cs typeface="Arial" pitchFamily="34" charset="0"/>
                        </a:rPr>
                        <a:t> </a:t>
                      </a:r>
                    </a:p>
                    <a:p>
                      <a:pPr algn="ctr">
                        <a:lnSpc>
                          <a:spcPct val="115000"/>
                        </a:lnSpc>
                        <a:spcAft>
                          <a:spcPts val="0"/>
                        </a:spcAft>
                      </a:pPr>
                      <a:r>
                        <a:rPr lang="en-GB" sz="1400" baseline="0" dirty="0">
                          <a:solidFill>
                            <a:schemeClr val="tx2"/>
                          </a:solidFill>
                          <a:effectLst/>
                          <a:latin typeface="Arial" pitchFamily="34" charset="0"/>
                          <a:cs typeface="Arial" pitchFamily="34" charset="0"/>
                        </a:rPr>
                        <a:t>(</a:t>
                      </a:r>
                      <a:r>
                        <a:rPr lang="en-GB" sz="1400" dirty="0">
                          <a:solidFill>
                            <a:schemeClr val="tx2"/>
                          </a:solidFill>
                          <a:effectLst/>
                          <a:latin typeface="Arial" pitchFamily="34" charset="0"/>
                          <a:cs typeface="Arial" pitchFamily="34" charset="0"/>
                        </a:rPr>
                        <a:t>St. Andrews)</a:t>
                      </a:r>
                      <a:endParaRPr lang="en-GB" sz="1400" b="1" dirty="0">
                        <a:solidFill>
                          <a:schemeClr val="tx2"/>
                        </a:solidFill>
                        <a:effectLst/>
                        <a:latin typeface="Arial" pitchFamily="34" charset="0"/>
                        <a:cs typeface="Arial" pitchFamily="34" charset="0"/>
                      </a:endParaRPr>
                    </a:p>
                  </a:txBody>
                  <a:tcPr marL="51784" marR="51784" marT="0" marB="0" anchor="ctr"/>
                </a:tc>
                <a:tc>
                  <a:txBody>
                    <a:bodyPr/>
                    <a:lstStyle/>
                    <a:p>
                      <a:pPr algn="ctr">
                        <a:lnSpc>
                          <a:spcPct val="115000"/>
                        </a:lnSpc>
                        <a:spcAft>
                          <a:spcPts val="0"/>
                        </a:spcAft>
                      </a:pPr>
                      <a:r>
                        <a:rPr lang="en-GB" sz="1400" dirty="0">
                          <a:solidFill>
                            <a:schemeClr val="tx2"/>
                          </a:solidFill>
                          <a:effectLst/>
                          <a:latin typeface="Arial" pitchFamily="34" charset="0"/>
                          <a:cs typeface="Arial" pitchFamily="34" charset="0"/>
                        </a:rPr>
                        <a:t>N. Ireland</a:t>
                      </a:r>
                    </a:p>
                    <a:p>
                      <a:pPr algn="ctr">
                        <a:lnSpc>
                          <a:spcPct val="115000"/>
                        </a:lnSpc>
                        <a:spcAft>
                          <a:spcPts val="0"/>
                        </a:spcAft>
                      </a:pPr>
                      <a:r>
                        <a:rPr lang="en-GB" sz="1400" dirty="0">
                          <a:solidFill>
                            <a:schemeClr val="tx2"/>
                          </a:solidFill>
                          <a:effectLst/>
                          <a:latin typeface="Arial" pitchFamily="34" charset="0"/>
                          <a:cs typeface="Arial" pitchFamily="34" charset="0"/>
                        </a:rPr>
                        <a:t>(Family Care)</a:t>
                      </a:r>
                      <a:endParaRPr lang="en-GB" sz="1100" b="1" dirty="0">
                        <a:solidFill>
                          <a:schemeClr val="tx2"/>
                        </a:solidFill>
                        <a:effectLst/>
                        <a:latin typeface="Arial" pitchFamily="34" charset="0"/>
                        <a:cs typeface="Arial" pitchFamily="34" charset="0"/>
                      </a:endParaRPr>
                    </a:p>
                  </a:txBody>
                  <a:tcPr marL="51784" marR="51784" marT="0" marB="0"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0"/>
                  </a:ext>
                </a:extLst>
              </a:tr>
              <a:tr h="0">
                <a:tc>
                  <a:txBody>
                    <a:bodyPr/>
                    <a:lstStyle/>
                    <a:p>
                      <a:pPr algn="l">
                        <a:lnSpc>
                          <a:spcPct val="115000"/>
                        </a:lnSpc>
                        <a:spcAft>
                          <a:spcPts val="0"/>
                        </a:spcAft>
                      </a:pPr>
                      <a:r>
                        <a:rPr lang="en-GB" sz="1600" dirty="0">
                          <a:solidFill>
                            <a:schemeClr val="tx2"/>
                          </a:solidFill>
                          <a:effectLst/>
                          <a:latin typeface="Arial" pitchFamily="34" charset="0"/>
                          <a:cs typeface="Arial" pitchFamily="34" charset="0"/>
                        </a:rPr>
                        <a:t>Number of children in sample</a:t>
                      </a:r>
                      <a:endParaRPr lang="en-GB" sz="1600" b="1" dirty="0">
                        <a:solidFill>
                          <a:schemeClr val="tx2"/>
                        </a:solidFill>
                        <a:effectLst/>
                        <a:latin typeface="Arial" pitchFamily="34" charset="0"/>
                        <a:ea typeface="Calibri"/>
                        <a:cs typeface="Arial" pitchFamily="34" charset="0"/>
                      </a:endParaRPr>
                    </a:p>
                  </a:txBody>
                  <a:tcPr anchor="ct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30</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44</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25</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9</a:t>
                      </a:r>
                      <a:endParaRPr lang="en-GB" sz="1600" dirty="0">
                        <a:solidFill>
                          <a:schemeClr val="tx2"/>
                        </a:solidFill>
                        <a:effectLst/>
                        <a:latin typeface="Arial" pitchFamily="34" charset="0"/>
                        <a:ea typeface="Calibri"/>
                        <a:cs typeface="Arial" pitchFamily="34" charset="0"/>
                      </a:endParaRPr>
                    </a:p>
                  </a:txBody>
                  <a:tcPr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1"/>
                  </a:ext>
                </a:extLst>
              </a:tr>
              <a:tr h="0">
                <a:tc>
                  <a:txBody>
                    <a:bodyPr/>
                    <a:lstStyle/>
                    <a:p>
                      <a:pPr algn="l">
                        <a:lnSpc>
                          <a:spcPct val="115000"/>
                        </a:lnSpc>
                        <a:spcAft>
                          <a:spcPts val="0"/>
                        </a:spcAft>
                      </a:pPr>
                      <a:r>
                        <a:rPr lang="en-GB" sz="1600" dirty="0">
                          <a:solidFill>
                            <a:schemeClr val="tx2"/>
                          </a:solidFill>
                          <a:effectLst/>
                          <a:latin typeface="Arial" pitchFamily="34" charset="0"/>
                          <a:cs typeface="Arial" pitchFamily="34" charset="0"/>
                        </a:rPr>
                        <a:t>Avg. age of children on entry into care</a:t>
                      </a:r>
                      <a:endParaRPr lang="en-GB" sz="1400" b="1" dirty="0">
                        <a:solidFill>
                          <a:schemeClr val="tx2"/>
                        </a:solidFill>
                        <a:effectLst/>
                        <a:latin typeface="Arial" pitchFamily="34" charset="0"/>
                        <a:ea typeface="Calibri"/>
                        <a:cs typeface="Arial" pitchFamily="34" charset="0"/>
                      </a:endParaRPr>
                    </a:p>
                  </a:txBody>
                  <a:tcP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 yr. 10m </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 yr. 6m</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6m</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2 yr. 2m</a:t>
                      </a:r>
                      <a:endParaRPr lang="en-GB" sz="1600" dirty="0">
                        <a:solidFill>
                          <a:schemeClr val="tx2"/>
                        </a:solidFill>
                        <a:effectLst/>
                        <a:latin typeface="Arial" pitchFamily="34" charset="0"/>
                        <a:ea typeface="Calibri"/>
                        <a:cs typeface="Arial" pitchFamily="34" charset="0"/>
                      </a:endParaRPr>
                    </a:p>
                  </a:txBody>
                  <a:tcPr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2"/>
                  </a:ext>
                </a:extLst>
              </a:tr>
              <a:tr h="409658">
                <a:tc>
                  <a:txBody>
                    <a:bodyPr/>
                    <a:lstStyle/>
                    <a:p>
                      <a:pPr algn="l">
                        <a:lnSpc>
                          <a:spcPct val="115000"/>
                        </a:lnSpc>
                        <a:spcAft>
                          <a:spcPts val="0"/>
                        </a:spcAft>
                      </a:pPr>
                      <a:r>
                        <a:rPr lang="en-GB" sz="1600" dirty="0">
                          <a:solidFill>
                            <a:schemeClr val="tx2"/>
                          </a:solidFill>
                          <a:effectLst/>
                          <a:latin typeface="Arial" pitchFamily="34" charset="0"/>
                          <a:cs typeface="Arial" pitchFamily="34" charset="0"/>
                        </a:rPr>
                        <a:t>Avg. length of time between entry into care and adoption decision</a:t>
                      </a:r>
                      <a:endParaRPr lang="en-GB" sz="1400" b="1" dirty="0">
                        <a:solidFill>
                          <a:schemeClr val="tx2"/>
                        </a:solidFill>
                        <a:effectLst/>
                        <a:latin typeface="Arial" pitchFamily="34" charset="0"/>
                        <a:ea typeface="Calibri"/>
                        <a:cs typeface="Arial" pitchFamily="34" charset="0"/>
                      </a:endParaRPr>
                    </a:p>
                  </a:txBody>
                  <a:tcP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7.5m</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8.5m*</a:t>
                      </a: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10m</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 yr. 2m</a:t>
                      </a:r>
                      <a:endParaRPr lang="en-GB" sz="1600" dirty="0">
                        <a:solidFill>
                          <a:schemeClr val="tx2"/>
                        </a:solidFill>
                        <a:effectLst/>
                        <a:latin typeface="Arial" pitchFamily="34" charset="0"/>
                        <a:ea typeface="Calibri"/>
                        <a:cs typeface="Arial" pitchFamily="34" charset="0"/>
                      </a:endParaRPr>
                    </a:p>
                  </a:txBody>
                  <a:tcPr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3"/>
                  </a:ext>
                </a:extLst>
              </a:tr>
              <a:tr h="0">
                <a:tc>
                  <a:txBody>
                    <a:bodyPr/>
                    <a:lstStyle/>
                    <a:p>
                      <a:pPr algn="l">
                        <a:lnSpc>
                          <a:spcPct val="115000"/>
                        </a:lnSpc>
                        <a:spcAft>
                          <a:spcPts val="0"/>
                        </a:spcAft>
                      </a:pPr>
                      <a:r>
                        <a:rPr lang="en-GB" sz="1600" dirty="0">
                          <a:solidFill>
                            <a:schemeClr val="tx2"/>
                          </a:solidFill>
                          <a:effectLst/>
                          <a:latin typeface="Arial" pitchFamily="34" charset="0"/>
                          <a:cs typeface="Arial" pitchFamily="34" charset="0"/>
                        </a:rPr>
                        <a:t>Avg. age of children on placement with adopters</a:t>
                      </a:r>
                      <a:endParaRPr lang="en-GB" sz="1400" b="1" dirty="0">
                        <a:solidFill>
                          <a:schemeClr val="tx2"/>
                        </a:solidFill>
                        <a:effectLst/>
                        <a:latin typeface="Arial" pitchFamily="34" charset="0"/>
                        <a:ea typeface="Calibri"/>
                        <a:cs typeface="Arial" pitchFamily="34" charset="0"/>
                      </a:endParaRPr>
                    </a:p>
                  </a:txBody>
                  <a:tcP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3 yr. 4m</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3 yr. 4m </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2 yr.</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4 yr. 2m</a:t>
                      </a:r>
                      <a:endParaRPr lang="en-GB" sz="1600" dirty="0">
                        <a:solidFill>
                          <a:schemeClr val="tx2"/>
                        </a:solidFill>
                        <a:effectLst/>
                        <a:latin typeface="Arial" pitchFamily="34" charset="0"/>
                        <a:ea typeface="Calibri"/>
                        <a:cs typeface="Arial" pitchFamily="34" charset="0"/>
                      </a:endParaRPr>
                    </a:p>
                  </a:txBody>
                  <a:tcPr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4"/>
                  </a:ext>
                </a:extLst>
              </a:tr>
              <a:tr h="321887">
                <a:tc>
                  <a:txBody>
                    <a:bodyPr/>
                    <a:lstStyle/>
                    <a:p>
                      <a:pPr algn="l">
                        <a:lnSpc>
                          <a:spcPct val="115000"/>
                        </a:lnSpc>
                        <a:spcAft>
                          <a:spcPts val="0"/>
                        </a:spcAft>
                      </a:pPr>
                      <a:r>
                        <a:rPr lang="en-GB" sz="1600" dirty="0">
                          <a:solidFill>
                            <a:schemeClr val="tx2"/>
                          </a:solidFill>
                          <a:effectLst/>
                          <a:latin typeface="Arial" pitchFamily="34" charset="0"/>
                          <a:cs typeface="Arial" pitchFamily="34" charset="0"/>
                        </a:rPr>
                        <a:t>Avg. length of time between entry into care and ad placement</a:t>
                      </a:r>
                      <a:endParaRPr lang="en-GB" sz="1400" b="1" dirty="0">
                        <a:solidFill>
                          <a:schemeClr val="tx2"/>
                        </a:solidFill>
                        <a:effectLst/>
                        <a:latin typeface="Arial" pitchFamily="34" charset="0"/>
                        <a:ea typeface="Calibri"/>
                        <a:cs typeface="Arial" pitchFamily="34" charset="0"/>
                      </a:endParaRPr>
                    </a:p>
                  </a:txBody>
                  <a:tcP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 yr. 6m</a:t>
                      </a: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 yr. 9m  </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1 yr. 6m**</a:t>
                      </a:r>
                    </a:p>
                  </a:txBody>
                  <a:tcPr anchor="ctr"/>
                </a:tc>
                <a:tc>
                  <a:txBody>
                    <a:bodyPr/>
                    <a:lstStyle/>
                    <a:p>
                      <a:pPr algn="ctr">
                        <a:lnSpc>
                          <a:spcPct val="115000"/>
                        </a:lnSpc>
                        <a:spcAft>
                          <a:spcPts val="0"/>
                        </a:spcAft>
                      </a:pPr>
                      <a:r>
                        <a:rPr lang="en-GB" sz="1600" dirty="0">
                          <a:solidFill>
                            <a:schemeClr val="tx2"/>
                          </a:solidFill>
                          <a:effectLst/>
                          <a:latin typeface="Arial" pitchFamily="34" charset="0"/>
                          <a:cs typeface="Arial" pitchFamily="34" charset="0"/>
                        </a:rPr>
                        <a:t>2 yr. 1m</a:t>
                      </a:r>
                      <a:endParaRPr lang="en-GB" sz="1600" dirty="0">
                        <a:solidFill>
                          <a:schemeClr val="tx2"/>
                        </a:solidFill>
                        <a:effectLst/>
                        <a:latin typeface="Arial" pitchFamily="34" charset="0"/>
                        <a:ea typeface="Calibri"/>
                        <a:cs typeface="Arial" pitchFamily="34" charset="0"/>
                      </a:endParaRPr>
                    </a:p>
                  </a:txBody>
                  <a:tcPr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5"/>
                  </a:ext>
                </a:extLst>
              </a:tr>
              <a:tr h="404106">
                <a:tc>
                  <a:txBody>
                    <a:bodyPr/>
                    <a:lstStyle/>
                    <a:p>
                      <a:pPr algn="l">
                        <a:lnSpc>
                          <a:spcPct val="115000"/>
                        </a:lnSpc>
                        <a:spcAft>
                          <a:spcPts val="0"/>
                        </a:spcAft>
                      </a:pPr>
                      <a:r>
                        <a:rPr lang="en-GB" sz="1600" dirty="0">
                          <a:solidFill>
                            <a:schemeClr val="tx2"/>
                          </a:solidFill>
                          <a:effectLst/>
                          <a:latin typeface="Arial" pitchFamily="34" charset="0"/>
                          <a:cs typeface="Arial" pitchFamily="34" charset="0"/>
                        </a:rPr>
                        <a:t>% Placed in sibling groups</a:t>
                      </a:r>
                      <a:endParaRPr lang="en-GB" sz="1400" b="1" dirty="0">
                        <a:solidFill>
                          <a:schemeClr val="tx2"/>
                        </a:solidFill>
                        <a:effectLst/>
                        <a:latin typeface="Arial" pitchFamily="34" charset="0"/>
                        <a:ea typeface="Calibri"/>
                        <a:cs typeface="Arial" pitchFamily="34" charset="0"/>
                      </a:endParaRPr>
                    </a:p>
                  </a:txBody>
                  <a:tcPr>
                    <a:lnL w="12700" cap="flat" cmpd="sng" algn="ctr">
                      <a:solidFill>
                        <a:schemeClr val="accent1">
                          <a:lumMod val="40000"/>
                          <a:lumOff val="60000"/>
                        </a:schemeClr>
                      </a:solidFill>
                      <a:prstDash val="solid"/>
                      <a:round/>
                      <a:headEnd type="none" w="med" len="med"/>
                      <a:tailEnd type="none" w="med" len="med"/>
                    </a:lnL>
                  </a:tcPr>
                </a:tc>
                <a:tc>
                  <a:txBody>
                    <a:bodyPr/>
                    <a:lstStyle/>
                    <a:p>
                      <a:pPr algn="ctr">
                        <a:lnSpc>
                          <a:spcPct val="115000"/>
                        </a:lnSpc>
                        <a:spcBef>
                          <a:spcPts val="600"/>
                        </a:spcBef>
                        <a:spcAft>
                          <a:spcPts val="600"/>
                        </a:spcAft>
                      </a:pPr>
                      <a:r>
                        <a:rPr lang="en-GB" sz="1600" dirty="0">
                          <a:solidFill>
                            <a:schemeClr val="tx2"/>
                          </a:solidFill>
                          <a:effectLst/>
                          <a:latin typeface="Arial" pitchFamily="34" charset="0"/>
                          <a:cs typeface="Arial" pitchFamily="34" charset="0"/>
                        </a:rPr>
                        <a:t>80%</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Bef>
                          <a:spcPts val="600"/>
                        </a:spcBef>
                        <a:spcAft>
                          <a:spcPts val="600"/>
                        </a:spcAft>
                      </a:pPr>
                      <a:r>
                        <a:rPr lang="en-GB" sz="1600" dirty="0">
                          <a:solidFill>
                            <a:schemeClr val="tx2"/>
                          </a:solidFill>
                          <a:effectLst/>
                          <a:latin typeface="Arial" pitchFamily="34" charset="0"/>
                          <a:cs typeface="Arial" pitchFamily="34" charset="0"/>
                        </a:rPr>
                        <a:t>46%</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Bef>
                          <a:spcPts val="600"/>
                        </a:spcBef>
                        <a:spcAft>
                          <a:spcPts val="600"/>
                        </a:spcAft>
                      </a:pPr>
                      <a:r>
                        <a:rPr lang="en-GB" sz="1600" dirty="0">
                          <a:solidFill>
                            <a:schemeClr val="tx2"/>
                          </a:solidFill>
                          <a:effectLst/>
                          <a:latin typeface="Arial" pitchFamily="34" charset="0"/>
                          <a:cs typeface="Arial" pitchFamily="34" charset="0"/>
                        </a:rPr>
                        <a:t>28%</a:t>
                      </a:r>
                      <a:endParaRPr lang="en-GB" sz="1600" dirty="0">
                        <a:solidFill>
                          <a:schemeClr val="tx2"/>
                        </a:solidFill>
                        <a:effectLst/>
                        <a:latin typeface="Arial" pitchFamily="34" charset="0"/>
                        <a:ea typeface="Calibri"/>
                        <a:cs typeface="Arial" pitchFamily="34" charset="0"/>
                      </a:endParaRPr>
                    </a:p>
                  </a:txBody>
                  <a:tcPr anchor="ctr"/>
                </a:tc>
                <a:tc>
                  <a:txBody>
                    <a:bodyPr/>
                    <a:lstStyle/>
                    <a:p>
                      <a:pPr algn="ctr">
                        <a:lnSpc>
                          <a:spcPct val="115000"/>
                        </a:lnSpc>
                        <a:spcBef>
                          <a:spcPts val="600"/>
                        </a:spcBef>
                        <a:spcAft>
                          <a:spcPts val="600"/>
                        </a:spcAft>
                      </a:pPr>
                      <a:r>
                        <a:rPr lang="en-GB" sz="1600" dirty="0">
                          <a:solidFill>
                            <a:schemeClr val="tx2"/>
                          </a:solidFill>
                          <a:effectLst/>
                          <a:latin typeface="Arial" pitchFamily="34" charset="0"/>
                          <a:cs typeface="Arial" pitchFamily="34" charset="0"/>
                        </a:rPr>
                        <a:t>45%</a:t>
                      </a:r>
                      <a:endParaRPr lang="en-GB" sz="1600" dirty="0">
                        <a:solidFill>
                          <a:schemeClr val="tx2"/>
                        </a:solidFill>
                        <a:effectLst/>
                        <a:latin typeface="Arial" pitchFamily="34" charset="0"/>
                        <a:ea typeface="Calibri"/>
                        <a:cs typeface="Arial" pitchFamily="34" charset="0"/>
                      </a:endParaRPr>
                    </a:p>
                  </a:txBody>
                  <a:tcPr anchor="ctr">
                    <a:lnR w="12700" cap="flat" cmpd="sng" algn="ctr">
                      <a:solidFill>
                        <a:schemeClr val="accent1">
                          <a:lumMod val="40000"/>
                          <a:lumOff val="60000"/>
                        </a:schemeClr>
                      </a:solidFill>
                      <a:prstDash val="solid"/>
                      <a:round/>
                      <a:headEnd type="none" w="med" len="med"/>
                      <a:tailEnd type="none" w="med" len="med"/>
                    </a:lnR>
                  </a:tcPr>
                </a:tc>
                <a:extLst>
                  <a:ext uri="{0D108BD9-81ED-4DB2-BD59-A6C34878D82A}">
                    <a16:rowId xmlns:a16="http://schemas.microsoft.com/office/drawing/2014/main" val="10006"/>
                  </a:ext>
                </a:extLst>
              </a:tr>
            </a:tbl>
          </a:graphicData>
        </a:graphic>
      </p:graphicFrame>
      <p:sp>
        <p:nvSpPr>
          <p:cNvPr id="6" name="TextBox 5"/>
          <p:cNvSpPr txBox="1"/>
          <p:nvPr/>
        </p:nvSpPr>
        <p:spPr>
          <a:xfrm>
            <a:off x="323528" y="5949280"/>
            <a:ext cx="2957861" cy="338554"/>
          </a:xfrm>
          <a:prstGeom prst="rect">
            <a:avLst/>
          </a:prstGeom>
          <a:noFill/>
        </p:spPr>
        <p:txBody>
          <a:bodyPr wrap="none" rtlCol="0">
            <a:spAutoFit/>
          </a:bodyPr>
          <a:lstStyle/>
          <a:p>
            <a:r>
              <a:rPr lang="en-GB" sz="1600" dirty="0">
                <a:solidFill>
                  <a:schemeClr val="tx2"/>
                </a:solidFill>
                <a:latin typeface="Arial" pitchFamily="34" charset="0"/>
                <a:cs typeface="Arial" pitchFamily="34" charset="0"/>
              </a:rPr>
              <a:t>Rounded to the nearest month</a:t>
            </a:r>
          </a:p>
        </p:txBody>
      </p:sp>
      <p:sp>
        <p:nvSpPr>
          <p:cNvPr id="9" name="Title 2"/>
          <p:cNvSpPr>
            <a:spLocks noGrp="1"/>
          </p:cNvSpPr>
          <p:nvPr>
            <p:ph type="title"/>
          </p:nvPr>
        </p:nvSpPr>
        <p:spPr>
          <a:xfrm>
            <a:off x="179512" y="188640"/>
            <a:ext cx="8784976" cy="898360"/>
          </a:xfrm>
          <a:prstGeom prst="roundRect">
            <a:avLst/>
          </a:prstGeom>
          <a:solidFill>
            <a:schemeClr val="accent1"/>
          </a:solidFill>
        </p:spPr>
        <p:txBody>
          <a:bodyPr>
            <a:normAutofit fontScale="90000"/>
          </a:bodyPr>
          <a:lstStyle/>
          <a:p>
            <a:r>
              <a:rPr lang="en-US" sz="2800" dirty="0">
                <a:latin typeface="Arial" pitchFamily="34" charset="0"/>
                <a:cs typeface="Arial" pitchFamily="34" charset="0"/>
              </a:rPr>
              <a:t>Characteristics of children placed by Nation (Averages)</a:t>
            </a:r>
            <a:endParaRPr lang="en-GB" sz="2800" dirty="0">
              <a:solidFill>
                <a:schemeClr val="bg1"/>
              </a:solidFill>
              <a:latin typeface="Arial" panose="020B0604020202020204" pitchFamily="34" charset="0"/>
              <a:cs typeface="Arial" panose="020B0604020202020204" pitchFamily="34" charset="0"/>
            </a:endParaRPr>
          </a:p>
        </p:txBody>
      </p:sp>
      <p:sp>
        <p:nvSpPr>
          <p:cNvPr id="7" name="TextBox 6"/>
          <p:cNvSpPr txBox="1"/>
          <p:nvPr/>
        </p:nvSpPr>
        <p:spPr>
          <a:xfrm>
            <a:off x="5436096" y="5949279"/>
            <a:ext cx="3518912" cy="584775"/>
          </a:xfrm>
          <a:prstGeom prst="rect">
            <a:avLst/>
          </a:prstGeom>
          <a:noFill/>
        </p:spPr>
        <p:txBody>
          <a:bodyPr wrap="none" rtlCol="0">
            <a:spAutoFit/>
          </a:bodyPr>
          <a:lstStyle/>
          <a:p>
            <a:r>
              <a:rPr lang="en-GB" sz="1600" dirty="0">
                <a:solidFill>
                  <a:schemeClr val="tx2"/>
                </a:solidFill>
                <a:latin typeface="Arial" pitchFamily="34" charset="0"/>
                <a:cs typeface="Arial" pitchFamily="34" charset="0"/>
              </a:rPr>
              <a:t>*Info unknown for 27 out of 44 cases</a:t>
            </a:r>
          </a:p>
          <a:p>
            <a:r>
              <a:rPr lang="en-GB" sz="1600" dirty="0">
                <a:solidFill>
                  <a:schemeClr val="tx2"/>
                </a:solidFill>
                <a:latin typeface="Arial" pitchFamily="34" charset="0"/>
                <a:ea typeface="Calibri"/>
                <a:cs typeface="Arial" pitchFamily="34" charset="0"/>
              </a:rPr>
              <a:t>**</a:t>
            </a:r>
            <a:r>
              <a:rPr lang="en-GB" sz="1600" dirty="0">
                <a:solidFill>
                  <a:schemeClr val="tx2"/>
                </a:solidFill>
                <a:latin typeface="Arial" pitchFamily="34" charset="0"/>
                <a:cs typeface="Arial" pitchFamily="34" charset="0"/>
              </a:rPr>
              <a:t>8 children were Direct placements</a:t>
            </a:r>
            <a:endParaRPr lang="en-GB" sz="1600" dirty="0">
              <a:solidFill>
                <a:schemeClr val="tx2"/>
              </a:solidFill>
              <a:latin typeface="Arial" pitchFamily="34" charset="0"/>
              <a:ea typeface="Calibri"/>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sz="2800" dirty="0">
                <a:latin typeface="Arial" panose="020B0604020202020204" pitchFamily="34" charset="0"/>
                <a:cs typeface="Arial" panose="020B0604020202020204" pitchFamily="34" charset="0"/>
              </a:rPr>
              <a:t>Number of days between entry into care and placement with adopters by ethnicity</a:t>
            </a:r>
            <a:endParaRPr lang="en-US" sz="2800" dirty="0"/>
          </a:p>
        </p:txBody>
      </p:sp>
      <p:graphicFrame>
        <p:nvGraphicFramePr>
          <p:cNvPr id="4" name="Chart 3"/>
          <p:cNvGraphicFramePr>
            <a:graphicFrameLocks/>
          </p:cNvGraphicFramePr>
          <p:nvPr>
            <p:extLst>
              <p:ext uri="{D42A27DB-BD31-4B8C-83A1-F6EECF244321}">
                <p14:modId xmlns:p14="http://schemas.microsoft.com/office/powerpoint/2010/main" val="1654047405"/>
              </p:ext>
            </p:extLst>
          </p:nvPr>
        </p:nvGraphicFramePr>
        <p:xfrm>
          <a:off x="899592" y="2276872"/>
          <a:ext cx="7776864" cy="396044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sz="2800" dirty="0">
                <a:latin typeface="Arial" panose="020B0604020202020204" pitchFamily="34" charset="0"/>
                <a:cs typeface="Arial" panose="020B0604020202020204" pitchFamily="34" charset="0"/>
              </a:rPr>
              <a:t>Number of days between entry into care and placement with adopters by sibling group</a:t>
            </a:r>
          </a:p>
        </p:txBody>
      </p:sp>
      <p:graphicFrame>
        <p:nvGraphicFramePr>
          <p:cNvPr id="4" name="Chart 3"/>
          <p:cNvGraphicFramePr/>
          <p:nvPr>
            <p:extLst>
              <p:ext uri="{D42A27DB-BD31-4B8C-83A1-F6EECF244321}">
                <p14:modId xmlns:p14="http://schemas.microsoft.com/office/powerpoint/2010/main" val="2652450126"/>
              </p:ext>
            </p:extLst>
          </p:nvPr>
        </p:nvGraphicFramePr>
        <p:xfrm>
          <a:off x="323528" y="2083250"/>
          <a:ext cx="8064000" cy="476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3788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434488"/>
          </a:xfrm>
        </p:spPr>
        <p:txBody>
          <a:bodyPr>
            <a:noAutofit/>
          </a:bodyPr>
          <a:lstStyle/>
          <a:p>
            <a:r>
              <a:rPr lang="en-GB" sz="2400" dirty="0">
                <a:latin typeface="Arial" panose="020B0604020202020204" pitchFamily="34" charset="0"/>
                <a:cs typeface="Arial" panose="020B0604020202020204" pitchFamily="34" charset="0"/>
              </a:rPr>
              <a:t>Non White British Children in sibling groups and length of time between entry into care and placement with adopters</a:t>
            </a:r>
          </a:p>
        </p:txBody>
      </p:sp>
      <p:graphicFrame>
        <p:nvGraphicFramePr>
          <p:cNvPr id="4" name="Chart 3"/>
          <p:cNvGraphicFramePr/>
          <p:nvPr>
            <p:extLst>
              <p:ext uri="{D42A27DB-BD31-4B8C-83A1-F6EECF244321}">
                <p14:modId xmlns:p14="http://schemas.microsoft.com/office/powerpoint/2010/main" val="1301701982"/>
              </p:ext>
            </p:extLst>
          </p:nvPr>
        </p:nvGraphicFramePr>
        <p:xfrm>
          <a:off x="25709" y="2204864"/>
          <a:ext cx="8712968" cy="41764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28457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dirty="0">
                <a:latin typeface="Arial" panose="020B0604020202020204" pitchFamily="34" charset="0"/>
                <a:cs typeface="Arial" panose="020B0604020202020204" pitchFamily="34" charset="0"/>
              </a:rPr>
              <a:t>Days between entry to care and placement with adopters when compared with age of child when they entered care</a:t>
            </a:r>
            <a:endParaRPr lang="en-GB" sz="2400" dirty="0">
              <a:latin typeface="Arial" panose="020B0604020202020204" pitchFamily="34" charset="0"/>
              <a:cs typeface="Arial" panose="020B0604020202020204" pitchFamily="34" charset="0"/>
            </a:endParaRPr>
          </a:p>
        </p:txBody>
      </p:sp>
      <p:graphicFrame>
        <p:nvGraphicFramePr>
          <p:cNvPr id="4" name="Chart 3"/>
          <p:cNvGraphicFramePr/>
          <p:nvPr>
            <p:extLst>
              <p:ext uri="{D42A27DB-BD31-4B8C-83A1-F6EECF244321}">
                <p14:modId xmlns:p14="http://schemas.microsoft.com/office/powerpoint/2010/main" val="2708886464"/>
              </p:ext>
            </p:extLst>
          </p:nvPr>
        </p:nvGraphicFramePr>
        <p:xfrm>
          <a:off x="251520" y="1844824"/>
          <a:ext cx="8640960" cy="46805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1855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dirty="0">
                <a:latin typeface="Arial" panose="020B0604020202020204" pitchFamily="34" charset="0"/>
                <a:cs typeface="Arial" panose="020B0604020202020204" pitchFamily="34" charset="0"/>
              </a:rPr>
              <a:t>Length of time between Adoption Decision and Placement compared with Age</a:t>
            </a:r>
            <a:endParaRPr lang="en-GB" sz="2400" dirty="0">
              <a:latin typeface="Arial" panose="020B0604020202020204" pitchFamily="34" charset="0"/>
              <a:cs typeface="Arial" panose="020B0604020202020204" pitchFamily="34" charset="0"/>
            </a:endParaRPr>
          </a:p>
        </p:txBody>
      </p:sp>
      <p:graphicFrame>
        <p:nvGraphicFramePr>
          <p:cNvPr id="4" name="Chart 3"/>
          <p:cNvGraphicFramePr/>
          <p:nvPr>
            <p:extLst>
              <p:ext uri="{D42A27DB-BD31-4B8C-83A1-F6EECF244321}">
                <p14:modId xmlns:p14="http://schemas.microsoft.com/office/powerpoint/2010/main" val="2077862710"/>
              </p:ext>
            </p:extLst>
          </p:nvPr>
        </p:nvGraphicFramePr>
        <p:xfrm>
          <a:off x="179512" y="1556792"/>
          <a:ext cx="8712968"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86990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1B8FF1B6805240B195D8021D1C1427" ma:contentTypeVersion="15" ma:contentTypeDescription="Create a new document." ma:contentTypeScope="" ma:versionID="759118a34fbd8454a15233dc0ebd2422">
  <xsd:schema xmlns:xsd="http://www.w3.org/2001/XMLSchema" xmlns:xs="http://www.w3.org/2001/XMLSchema" xmlns:p="http://schemas.microsoft.com/office/2006/metadata/properties" xmlns:ns2="e195cd94-f4ac-4560-88dd-9af2fea25334" xmlns:ns3="e84b024a-3877-4b46-99ef-67fef393a9da" targetNamespace="http://schemas.microsoft.com/office/2006/metadata/properties" ma:root="true" ma:fieldsID="1bb8e83e3decbd2f16f2cf8f2a0e779a" ns2:_="" ns3:_="">
    <xsd:import namespace="e195cd94-f4ac-4560-88dd-9af2fea25334"/>
    <xsd:import namespace="e84b024a-3877-4b46-99ef-67fef393a9da"/>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5cd94-f4ac-4560-88dd-9af2fea2533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84b024a-3877-4b46-99ef-67fef393a9da"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72EA9FB-69D4-4199-B02B-A0B9108782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95cd94-f4ac-4560-88dd-9af2fea25334"/>
    <ds:schemaRef ds:uri="e84b024a-3877-4b46-99ef-67fef393a9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B4F19D-5D1B-4B31-AAC4-15E374649F72}">
  <ds:schemaRefs>
    <ds:schemaRef ds:uri="http://schemas.microsoft.com/sharepoint/v3/contenttype/forms"/>
  </ds:schemaRefs>
</ds:datastoreItem>
</file>

<file path=customXml/itemProps3.xml><?xml version="1.0" encoding="utf-8"?>
<ds:datastoreItem xmlns:ds="http://schemas.openxmlformats.org/officeDocument/2006/customXml" ds:itemID="{E408510A-DE24-4563-A405-B597B57E8F04}">
  <ds:schemaRefs>
    <ds:schemaRef ds:uri="http://schemas.microsoft.com/office/infopath/2007/PartnerControls"/>
    <ds:schemaRef ds:uri="http://purl.org/dc/elements/1.1/"/>
    <ds:schemaRef ds:uri="http://schemas.microsoft.com/office/2006/metadata/properties"/>
    <ds:schemaRef ds:uri="e84b024a-3877-4b46-99ef-67fef393a9da"/>
    <ds:schemaRef ds:uri="http://purl.org/dc/terms/"/>
    <ds:schemaRef ds:uri="http://schemas.openxmlformats.org/package/2006/metadata/core-properties"/>
    <ds:schemaRef ds:uri="http://schemas.microsoft.com/office/2006/documentManagement/types"/>
    <ds:schemaRef ds:uri="e195cd94-f4ac-4560-88dd-9af2fea2533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Waveform</Template>
  <TotalTime>2469</TotalTime>
  <Words>1372</Words>
  <Application>Microsoft Office PowerPoint</Application>
  <PresentationFormat>On-screen Show (4:3)</PresentationFormat>
  <Paragraphs>215</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Candara</vt:lpstr>
      <vt:lpstr>Symbol</vt:lpstr>
      <vt:lpstr>Waveform</vt:lpstr>
      <vt:lpstr>PowerPoint Presentation</vt:lpstr>
      <vt:lpstr>Aims</vt:lpstr>
      <vt:lpstr>Sample size 108 children placed 2013-14</vt:lpstr>
      <vt:lpstr>Characteristics of children placed by Nation (Averages)</vt:lpstr>
      <vt:lpstr>Number of days between entry into care and placement with adopters by ethnicity</vt:lpstr>
      <vt:lpstr>Number of days between entry into care and placement with adopters by sibling group</vt:lpstr>
      <vt:lpstr>Non White British Children in sibling groups and length of time between entry into care and placement with adopters</vt:lpstr>
      <vt:lpstr>Days between entry to care and placement with adopters when compared with age of child when they entered care</vt:lpstr>
      <vt:lpstr>Length of time between Adoption Decision and Placement compared with Age</vt:lpstr>
      <vt:lpstr>Number of days between entry into care and placement with adopters when compared with number of additional needs</vt:lpstr>
      <vt:lpstr>Average Number of days between entry into care and placement with adopters by Country</vt:lpstr>
      <vt:lpstr>Next stage – 4 matched comparison groups  Comprising fifteen children in 9 placements across the 4 Nations</vt:lpstr>
      <vt:lpstr>Comparison Group 1</vt:lpstr>
      <vt:lpstr>Comparison Group 2</vt:lpstr>
      <vt:lpstr>Comparison Group 3</vt:lpstr>
      <vt:lpstr>Comparison Group 4</vt:lpstr>
      <vt:lpstr>Impact of Legislative Difference across  the 4 Nations</vt:lpstr>
      <vt:lpstr>Impact of Different Practice across the 4 Nations</vt:lpstr>
      <vt:lpstr>Interesting observations</vt:lpstr>
      <vt:lpstr>Interesting observations</vt:lpstr>
      <vt:lpstr>Interesting observations</vt:lpstr>
      <vt:lpstr>Interesting observations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Jadwiga Ball</dc:creator>
  <cp:lastModifiedBy>Barbara Hoyte</cp:lastModifiedBy>
  <cp:revision>85</cp:revision>
  <dcterms:created xsi:type="dcterms:W3CDTF">2016-02-29T12:49:24Z</dcterms:created>
  <dcterms:modified xsi:type="dcterms:W3CDTF">2022-02-21T13:08:28Z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0x010100EF1B8FF1B6805240B195D8021D1C1427</vt:lpwstr>
  </property>
</Properties>
</file>