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c71df3f78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c71df3f78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GB" sz="2400">
                <a:solidFill>
                  <a:schemeClr val="dk1"/>
                </a:solidFill>
              </a:rPr>
              <a:t>Understanding attitudes and behaviour toward research and other key issues</a:t>
            </a:r>
            <a:endParaRPr sz="2400">
              <a:solidFill>
                <a:schemeClr val="dk1"/>
              </a:solidFill>
            </a:endParaRPr>
          </a:p>
          <a:p>
            <a:pPr marL="457200" lvl="0" indent="-381000" algn="l" rtl="0">
              <a:spcBef>
                <a:spcPts val="0"/>
              </a:spcBef>
              <a:spcAft>
                <a:spcPts val="0"/>
              </a:spcAft>
              <a:buClr>
                <a:schemeClr val="dk1"/>
              </a:buClr>
              <a:buSzPts val="2400"/>
              <a:buChar char="●"/>
            </a:pPr>
            <a:r>
              <a:rPr lang="en-GB" sz="2400">
                <a:solidFill>
                  <a:schemeClr val="dk1"/>
                </a:solidFill>
              </a:rPr>
              <a:t>Polls sent via email roughly every month</a:t>
            </a:r>
            <a:endParaRPr sz="2400">
              <a:solidFill>
                <a:schemeClr val="dk1"/>
              </a:solidFill>
            </a:endParaRPr>
          </a:p>
          <a:p>
            <a:pPr marL="457200" lvl="0" indent="-381000" algn="l" rtl="0">
              <a:spcBef>
                <a:spcPts val="0"/>
              </a:spcBef>
              <a:spcAft>
                <a:spcPts val="0"/>
              </a:spcAft>
              <a:buClr>
                <a:schemeClr val="dk1"/>
              </a:buClr>
              <a:buSzPts val="2400"/>
              <a:buChar char="●"/>
            </a:pPr>
            <a:r>
              <a:rPr lang="en-GB" sz="2400">
                <a:solidFill>
                  <a:schemeClr val="dk1"/>
                </a:solidFill>
              </a:rPr>
              <a:t>Quick, easy response</a:t>
            </a:r>
            <a:endParaRPr sz="2400">
              <a:solidFill>
                <a:schemeClr val="dk1"/>
              </a:solidFill>
            </a:endParaRPr>
          </a:p>
          <a:p>
            <a:pPr marL="457200" lvl="0" indent="-381000" algn="l" rtl="0">
              <a:spcBef>
                <a:spcPts val="0"/>
              </a:spcBef>
              <a:spcAft>
                <a:spcPts val="0"/>
              </a:spcAft>
              <a:buClr>
                <a:schemeClr val="dk1"/>
              </a:buClr>
              <a:buSzPts val="2400"/>
              <a:buChar char="●"/>
            </a:pPr>
            <a:r>
              <a:rPr lang="en-GB" sz="2400">
                <a:solidFill>
                  <a:schemeClr val="dk1"/>
                </a:solidFill>
              </a:rPr>
              <a:t>Incentive to join</a:t>
            </a:r>
            <a:endParaRPr sz="2400">
              <a:solidFill>
                <a:schemeClr val="dk1"/>
              </a:solidFill>
            </a:endParaRPr>
          </a:p>
          <a:p>
            <a:pPr marL="0" lvl="0" indent="0" algn="l" rtl="0">
              <a:spcBef>
                <a:spcPts val="0"/>
              </a:spcBef>
              <a:spcAft>
                <a:spcPts val="0"/>
              </a:spcAft>
              <a:buNone/>
            </a:pPr>
            <a:r>
              <a:rPr lang="en-GB"/>
              <a:t>Taking the pulse of the industry/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b9a39b9b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b9a39b9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b9a39b9be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b9a39b9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b9a39b9be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b9a39b9b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b="1"/>
              <a:t>Family Safeguarding:</a:t>
            </a:r>
            <a:r>
              <a:rPr lang="en-GB" sz="1800"/>
              <a:t> </a:t>
            </a:r>
            <a:r>
              <a:rPr lang="en-GB" sz="1800">
                <a:solidFill>
                  <a:srgbClr val="1D1D1D"/>
                </a:solidFill>
              </a:rPr>
              <a:t>Developed in Hertfordshire, Family Safeguarding is a model of system change where specialist adult practitioners are embedded within Family Safeguarding teams of social workers. Teams are trained in Motivational Interviewing, undertake group case discussion, follow a structured solution-focussed intervention programme with families and record and share information using an electronic assessment workbook.</a:t>
            </a:r>
            <a:endParaRPr sz="1800">
              <a:solidFill>
                <a:srgbClr val="1D1D1D"/>
              </a:solidFill>
            </a:endParaRPr>
          </a:p>
          <a:p>
            <a:pPr marL="0" lvl="0" indent="0" algn="l" rtl="0">
              <a:spcBef>
                <a:spcPts val="0"/>
              </a:spcBef>
              <a:spcAft>
                <a:spcPts val="0"/>
              </a:spcAft>
              <a:buNone/>
            </a:pPr>
            <a:endParaRPr sz="1800">
              <a:solidFill>
                <a:srgbClr val="1D1D1D"/>
              </a:solidFill>
            </a:endParaRPr>
          </a:p>
          <a:p>
            <a:pPr marL="0" lvl="0" indent="0" algn="l" rtl="0">
              <a:spcBef>
                <a:spcPts val="0"/>
              </a:spcBef>
              <a:spcAft>
                <a:spcPts val="0"/>
              </a:spcAft>
              <a:buNone/>
            </a:pPr>
            <a:r>
              <a:rPr lang="en-GB" sz="1800" b="1">
                <a:solidFill>
                  <a:srgbClr val="1D1D1D"/>
                </a:solidFill>
              </a:rPr>
              <a:t>Leeds Family Value</a:t>
            </a:r>
            <a:r>
              <a:rPr lang="en-GB" sz="1800">
                <a:solidFill>
                  <a:srgbClr val="1D1D1D"/>
                </a:solidFill>
              </a:rPr>
              <a:t>: An approach that puts the family at the centre of a multi-agency restorative approach, that puts supports in place to find sustainable solutions and empower the family to find the strength to change. There are three steps - 1) Training practitioners in restorative practice; 2) Expanding Family Group Conference; 3) Commissioning more service for families who have experienced domestic violence or have had a child taken into care</a:t>
            </a:r>
            <a:endParaRPr sz="1800">
              <a:solidFill>
                <a:srgbClr val="1D1D1D"/>
              </a:solidFill>
            </a:endParaRPr>
          </a:p>
          <a:p>
            <a:pPr marL="0" lvl="0" indent="0" algn="l" rtl="0">
              <a:spcBef>
                <a:spcPts val="0"/>
              </a:spcBef>
              <a:spcAft>
                <a:spcPts val="0"/>
              </a:spcAft>
              <a:buNone/>
            </a:pPr>
            <a:endParaRPr sz="1800">
              <a:solidFill>
                <a:srgbClr val="1D1D1D"/>
              </a:solidFill>
            </a:endParaRPr>
          </a:p>
          <a:p>
            <a:pPr marL="0" lvl="0" indent="0" algn="l" rtl="0">
              <a:spcBef>
                <a:spcPts val="0"/>
              </a:spcBef>
              <a:spcAft>
                <a:spcPts val="0"/>
              </a:spcAft>
              <a:buNone/>
            </a:pPr>
            <a:r>
              <a:rPr lang="en-GB" sz="1800" b="1">
                <a:solidFill>
                  <a:srgbClr val="1D1D1D"/>
                </a:solidFill>
              </a:rPr>
              <a:t>North Yorkshire No Wrong Door</a:t>
            </a:r>
            <a:r>
              <a:rPr lang="en-GB" sz="1800">
                <a:solidFill>
                  <a:srgbClr val="1D1D1D"/>
                </a:solidFill>
              </a:rPr>
              <a:t>: a new way of providing support to young people who are within or on the edge of the care system. It replaces traditional council-run young peoples' homes with hubs which combine residential care with fostering. Each hub has a dedicated team which includes: a life coach who is a clinical psychologist; a speech therapist; two community foster families who work out of the hub and are part of the professional team; and community supported lodging places for 16 and 17-year-olds, again staffed by people who are specially trained and are part of the professional team.</a:t>
            </a:r>
            <a:endParaRPr sz="1800">
              <a:solidFill>
                <a:srgbClr val="1D1D1D"/>
              </a:solidFill>
            </a:endParaRPr>
          </a:p>
          <a:p>
            <a:pPr marL="0" lvl="0" indent="0" algn="l" rtl="0">
              <a:spcBef>
                <a:spcPts val="0"/>
              </a:spcBef>
              <a:spcAft>
                <a:spcPts val="0"/>
              </a:spcAft>
              <a:buNone/>
            </a:pPr>
            <a:endParaRPr sz="1500">
              <a:solidFill>
                <a:srgbClr val="1D1D1D"/>
              </a:solidFill>
            </a:endParaRPr>
          </a:p>
          <a:p>
            <a:pPr marL="0" lvl="0" indent="0" algn="l" rtl="0">
              <a:spcBef>
                <a:spcPts val="0"/>
              </a:spcBef>
              <a:spcAft>
                <a:spcPts val="0"/>
              </a:spcAft>
              <a:buNone/>
            </a:pPr>
            <a:endParaRPr sz="1500">
              <a:solidFill>
                <a:srgbClr val="1D1D1D"/>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b9a39b9b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6b9a39b9b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Family Group Conferencing</a:t>
            </a:r>
            <a:r>
              <a:rPr lang="en-GB"/>
              <a:t> - a mediated formal meeting between extended family members and other officials such as social worker, medical professionals, or the police, where everyone comes together to make decisions regarding the safeguarding and wellbeing of a child. The process has four main stages, which includes a meeting where professionals inform the family of the concerns they have, followed by private family time, where the family alone develop a plan that addresses the concerns that have been raised. The plan is then presented to the professionals who should support it if the concerns have been addressed and it does not put the child at risk. The meetings are facilitated and co-ordinated by people independent of casework decisions in the agency working with the family.</a:t>
            </a:r>
            <a:endParaRPr/>
          </a:p>
          <a:p>
            <a:pPr marL="0" lvl="0" indent="0" algn="l" rtl="0">
              <a:spcBef>
                <a:spcPts val="0"/>
              </a:spcBef>
              <a:spcAft>
                <a:spcPts val="0"/>
              </a:spcAft>
              <a:buNone/>
            </a:pPr>
            <a:endParaRPr/>
          </a:p>
          <a:p>
            <a:pPr marL="0" lvl="0" indent="0" algn="l" rtl="0">
              <a:spcBef>
                <a:spcPts val="0"/>
              </a:spcBef>
              <a:spcAft>
                <a:spcPts val="0"/>
              </a:spcAft>
              <a:buNone/>
            </a:pPr>
            <a:r>
              <a:rPr lang="en-GB"/>
              <a:t>Family Drug and Alcohol Courts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b9a39b9be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b9a39b9b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GB" sz="1800">
                <a:solidFill>
                  <a:schemeClr val="dk1"/>
                </a:solidFill>
              </a:rPr>
              <a:t>Following our Systematic Review of Signs of Safety, which found no good quality evidence of the impact of Signs of Safety, we are evaluating the Innovation Programme wave two Signs of Safety project</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GB" sz="1800">
                <a:solidFill>
                  <a:schemeClr val="dk1"/>
                </a:solidFill>
              </a:rPr>
              <a:t>Main evaluation, conducted by the Social Care Workforce Research Unit at King’s College London, is a mix of qualitative evaluation and analysis of national level outcome data</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GB" sz="1800">
                <a:solidFill>
                  <a:schemeClr val="dk1"/>
                </a:solidFill>
              </a:rPr>
              <a:t>To provide a richer understanding of the impact of Signs of Safety this analysis will be supplemented with a quasi-experimental difference in difference approach, comparing outcomes in the ten pilot authorities with those in other authorities matched on characteristics and trends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21aad86f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621aad86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GB" sz="1400">
                <a:solidFill>
                  <a:schemeClr val="dk1"/>
                </a:solidFill>
              </a:rPr>
              <a:t>Working with the most promising practices and the most rigorous methods to find out what works</a:t>
            </a:r>
            <a:endParaRPr sz="1400">
              <a:solidFill>
                <a:schemeClr val="dk1"/>
              </a:solidFill>
            </a:endParaRPr>
          </a:p>
          <a:p>
            <a:pPr marL="457200" lvl="0" indent="-317500" algn="l" rtl="0">
              <a:spcBef>
                <a:spcPts val="0"/>
              </a:spcBef>
              <a:spcAft>
                <a:spcPts val="0"/>
              </a:spcAft>
              <a:buClr>
                <a:schemeClr val="dk1"/>
              </a:buClr>
              <a:buSzPts val="1400"/>
              <a:buChar char="●"/>
            </a:pPr>
            <a:r>
              <a:rPr lang="en-GB" sz="1400">
                <a:solidFill>
                  <a:schemeClr val="dk1"/>
                </a:solidFill>
              </a:rPr>
              <a:t>Using a suite of products and services that support local authorities on their journey to robust evidence</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GB" sz="1400">
                <a:solidFill>
                  <a:schemeClr val="dk1"/>
                </a:solidFill>
              </a:rPr>
              <a:t>Changes organisational culture by building demand for and capability to use evidence</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GB" sz="1400">
                <a:solidFill>
                  <a:schemeClr val="dk1"/>
                </a:solidFill>
              </a:rPr>
              <a:t>Facilitates strong partnership, working with the sector (doing with, not to)</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GB" sz="1400">
                <a:solidFill>
                  <a:schemeClr val="dk1"/>
                </a:solidFill>
              </a:rPr>
              <a:t>Deepens our understanding of current practice and the challenges faced by practitioners and practice-leaders</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GB" sz="1400">
                <a:solidFill>
                  <a:schemeClr val="dk1"/>
                </a:solidFill>
              </a:rPr>
              <a:t>EXAMPLES NEEDED!!</a:t>
            </a:r>
            <a:endParaRPr sz="1400">
              <a:solidFill>
                <a:schemeClr val="dk1"/>
              </a:solidFill>
            </a:endParaRPr>
          </a:p>
          <a:p>
            <a:pPr marL="0" lvl="0" indent="0" algn="l" rtl="0">
              <a:spcBef>
                <a:spcPts val="0"/>
              </a:spcBef>
              <a:spcAft>
                <a:spcPts val="0"/>
              </a:spcAft>
              <a:buNone/>
            </a:pPr>
            <a:endParaRPr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c71df3f78_1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c71df3f78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GB" sz="1800">
                <a:solidFill>
                  <a:schemeClr val="dk1"/>
                </a:solidFill>
              </a:rPr>
              <a:t>Randomised Controlled Trial</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GB" sz="1800">
                <a:solidFill>
                  <a:schemeClr val="dk1"/>
                </a:solidFill>
              </a:rPr>
              <a:t>Project suggested by the Principal Social Worker in Bolton</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GB" sz="1800">
                <a:solidFill>
                  <a:schemeClr val="dk1"/>
                </a:solidFill>
              </a:rPr>
              <a:t>Monthly supervision sessions with Designated Safeguarding Leads from half of all primary schools in Bolton</a:t>
            </a:r>
            <a:endParaRPr sz="18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c71df3f78_1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c71df3f78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21aad86f1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21aad86f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97b346c5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97b346c5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21aad86f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21aad86f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9725" algn="l" rtl="0">
              <a:lnSpc>
                <a:spcPct val="115000"/>
              </a:lnSpc>
              <a:spcBef>
                <a:spcPts val="0"/>
              </a:spcBef>
              <a:spcAft>
                <a:spcPts val="0"/>
              </a:spcAft>
              <a:buClr>
                <a:srgbClr val="222222"/>
              </a:buClr>
              <a:buSzPts val="1750"/>
              <a:buChar char="●"/>
            </a:pPr>
            <a:r>
              <a:rPr lang="en-GB" sz="1750">
                <a:solidFill>
                  <a:srgbClr val="222222"/>
                </a:solidFill>
              </a:rPr>
              <a:t>The project was implemented differently in the various local authorities - embedding one social worker in a school, or having a group of social workers look after a cluster of schools, focusing on statutory work, or engaging in more early intervention or pastoral work etc.</a:t>
            </a:r>
            <a:endParaRPr sz="1750">
              <a:solidFill>
                <a:srgbClr val="222222"/>
              </a:solidFill>
            </a:endParaRPr>
          </a:p>
          <a:p>
            <a:pPr marL="457200" lvl="0" indent="-339725" algn="l" rtl="0">
              <a:lnSpc>
                <a:spcPct val="115000"/>
              </a:lnSpc>
              <a:spcBef>
                <a:spcPts val="0"/>
              </a:spcBef>
              <a:spcAft>
                <a:spcPts val="0"/>
              </a:spcAft>
              <a:buClr>
                <a:srgbClr val="222222"/>
              </a:buClr>
              <a:buSzPts val="1750"/>
              <a:buChar char="●"/>
            </a:pPr>
            <a:r>
              <a:rPr lang="en-GB" sz="1750">
                <a:solidFill>
                  <a:srgbClr val="222222"/>
                </a:solidFill>
              </a:rPr>
              <a:t>Showing early signs of improving inter-agency working and building more collaborative relationships with children, young people and families. However, there have been some issues regarding mobile working, IT access, data sharing, caseloads and cultural differences between school and social work cultures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21aad86f1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21aad86f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9725" algn="l" rtl="0">
              <a:lnSpc>
                <a:spcPct val="115000"/>
              </a:lnSpc>
              <a:spcBef>
                <a:spcPts val="0"/>
              </a:spcBef>
              <a:spcAft>
                <a:spcPts val="0"/>
              </a:spcAft>
              <a:buClr>
                <a:srgbClr val="222222"/>
              </a:buClr>
              <a:buSzPts val="1750"/>
              <a:buChar char="●"/>
            </a:pPr>
            <a:r>
              <a:rPr lang="en-GB" sz="1750">
                <a:solidFill>
                  <a:srgbClr val="222222"/>
                </a:solidFill>
              </a:rPr>
              <a:t>Like SWIS before, the devolved budgets have been implemented in slightly different ways in each LA - levels of red tape or ‘permission’ needed, amount available to spend, target audience</a:t>
            </a:r>
            <a:endParaRPr sz="1750">
              <a:solidFill>
                <a:srgbClr val="222222"/>
              </a:solidFill>
            </a:endParaRPr>
          </a:p>
          <a:p>
            <a:pPr marL="457200" lvl="0" indent="-339725" algn="l" rtl="0">
              <a:lnSpc>
                <a:spcPct val="115000"/>
              </a:lnSpc>
              <a:spcBef>
                <a:spcPts val="0"/>
              </a:spcBef>
              <a:spcAft>
                <a:spcPts val="0"/>
              </a:spcAft>
              <a:buClr>
                <a:srgbClr val="222222"/>
              </a:buClr>
              <a:buSzPts val="1750"/>
              <a:buChar char="●"/>
            </a:pPr>
            <a:r>
              <a:rPr lang="en-GB" sz="1750">
                <a:solidFill>
                  <a:srgbClr val="222222"/>
                </a:solidFill>
              </a:rPr>
              <a:t>Budgets used for various purposes - to engage children and families with social services, to reward good behaviour, to provide assessments and treatment for children and parents that would not otherwise be available or that has a long waiting list (educational psychologist, psychological therapy etc), making improvements to living conditions, providing practical skills to parents (driving lessons, cooking class) to enable them to undertake particular tasks and improve confidence</a:t>
            </a:r>
            <a:endParaRPr sz="1750">
              <a:solidFill>
                <a:srgbClr val="222222"/>
              </a:solidFill>
            </a:endParaRPr>
          </a:p>
          <a:p>
            <a:pPr marL="457200" lvl="0" indent="-339725" algn="l" rtl="0">
              <a:lnSpc>
                <a:spcPct val="115000"/>
              </a:lnSpc>
              <a:spcBef>
                <a:spcPts val="0"/>
              </a:spcBef>
              <a:spcAft>
                <a:spcPts val="0"/>
              </a:spcAft>
              <a:buClr>
                <a:srgbClr val="222222"/>
              </a:buClr>
              <a:buSzPts val="1750"/>
              <a:buChar char="●"/>
            </a:pPr>
            <a:r>
              <a:rPr lang="en-GB" sz="1750">
                <a:solidFill>
                  <a:srgbClr val="222222"/>
                </a:solidFill>
              </a:rPr>
              <a:t>Though the interventions were still “bedding in”, the pilots are showing early signs of promise, and have benefited from broad acceptance from the children’s social care professionals involved. Social workers reported that the devolved budgets allowed them to help families in ways that would otherwise not have been possible, and help them engage families and build stronger relationships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c71df3f78_1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c71df3f78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c71df3f78_1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c71df3f78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t>We have a number of projects in this area</a:t>
            </a:r>
            <a:endParaRPr sz="1800"/>
          </a:p>
          <a:p>
            <a:pPr marL="457200" lvl="0" indent="-342900" algn="l" rtl="0">
              <a:spcBef>
                <a:spcPts val="0"/>
              </a:spcBef>
              <a:spcAft>
                <a:spcPts val="0"/>
              </a:spcAft>
              <a:buSzPts val="1800"/>
              <a:buChar char="-"/>
            </a:pPr>
            <a:r>
              <a:rPr lang="en-GB" sz="1800"/>
              <a:t>Symbolic awards - SWs receive a personalised letter from their manager thanking them for their hard work</a:t>
            </a:r>
            <a:endParaRPr sz="1800"/>
          </a:p>
          <a:p>
            <a:pPr marL="457200" lvl="0" indent="-342900" algn="l" rtl="0">
              <a:spcBef>
                <a:spcPts val="0"/>
              </a:spcBef>
              <a:spcAft>
                <a:spcPts val="0"/>
              </a:spcAft>
              <a:buSzPts val="1800"/>
              <a:buChar char="-"/>
            </a:pPr>
            <a:r>
              <a:rPr lang="en-GB" sz="1800"/>
              <a:t>Goal setting - encouraging SWs to spend time making and reviewing weekly goals</a:t>
            </a:r>
            <a:endParaRPr sz="1800"/>
          </a:p>
          <a:p>
            <a:pPr marL="457200" lvl="0" indent="-342900" algn="l" rtl="0">
              <a:spcBef>
                <a:spcPts val="0"/>
              </a:spcBef>
              <a:spcAft>
                <a:spcPts val="0"/>
              </a:spcAft>
              <a:buSzPts val="1800"/>
              <a:buChar char="-"/>
            </a:pPr>
            <a:r>
              <a:rPr lang="en-GB" sz="1800"/>
              <a:t>Coffee - high quality tea and coffee as thank you for their hard work</a:t>
            </a:r>
            <a:endParaRPr sz="18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4cb7b976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64cb7b976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Char char="●"/>
            </a:pPr>
            <a:r>
              <a:rPr lang="en-GB" sz="2000">
                <a:solidFill>
                  <a:srgbClr val="1D1D1D"/>
                </a:solidFill>
              </a:rPr>
              <a:t>They are not used for making decisions, revising care plans or setting goals. Instead, they offer a different kind of discussion. </a:t>
            </a:r>
            <a:endParaRPr sz="1800">
              <a:solidFill>
                <a:schemeClr val="dk1"/>
              </a:solidFill>
            </a:endParaRPr>
          </a:p>
          <a:p>
            <a:pPr marL="457200" lvl="0" indent="-355600" algn="l" rtl="0">
              <a:spcBef>
                <a:spcPts val="0"/>
              </a:spcBef>
              <a:spcAft>
                <a:spcPts val="0"/>
              </a:spcAft>
              <a:buClr>
                <a:schemeClr val="dk1"/>
              </a:buClr>
              <a:buSzPts val="2000"/>
              <a:buChar char="●"/>
            </a:pPr>
            <a:r>
              <a:rPr lang="en-GB" sz="1800">
                <a:solidFill>
                  <a:schemeClr val="dk1"/>
                </a:solidFill>
              </a:rPr>
              <a:t>Schwartz Rounds have already been effective in healthcare settings. </a:t>
            </a:r>
            <a:r>
              <a:rPr lang="en-GB" sz="1800">
                <a:solidFill>
                  <a:srgbClr val="1D1D1D"/>
                </a:solidFill>
              </a:rPr>
              <a:t>Evidence shows that healthcare staff who attend regularly feel less stressed andless isolated.</a:t>
            </a:r>
            <a:endParaRPr sz="1800">
              <a:solidFill>
                <a:schemeClr val="dk1"/>
              </a:solidFill>
            </a:endParaRPr>
          </a:p>
          <a:p>
            <a:pPr marL="457200" lvl="0" indent="-355600" algn="l" rtl="0">
              <a:spcBef>
                <a:spcPts val="0"/>
              </a:spcBef>
              <a:spcAft>
                <a:spcPts val="0"/>
              </a:spcAft>
              <a:buClr>
                <a:schemeClr val="dk1"/>
              </a:buClr>
              <a:buSzPts val="2000"/>
              <a:buChar char="●"/>
            </a:pPr>
            <a:r>
              <a:rPr lang="en-GB" sz="1800">
                <a:solidFill>
                  <a:schemeClr val="dk1"/>
                </a:solidFill>
              </a:rPr>
              <a:t>Early signs of promise have prompted us to start wave two of the project. Six local authorities started in wave one, with an additional five starting in autumn 2019</a:t>
            </a:r>
            <a:endParaRPr sz="1800">
              <a:solidFill>
                <a:schemeClr val="dk1"/>
              </a:solidFill>
            </a:endParaRPr>
          </a:p>
          <a:p>
            <a:pPr marL="457200" lvl="0" indent="-355600" algn="l" rtl="0">
              <a:spcBef>
                <a:spcPts val="0"/>
              </a:spcBef>
              <a:spcAft>
                <a:spcPts val="0"/>
              </a:spcAft>
              <a:buClr>
                <a:schemeClr val="dk1"/>
              </a:buClr>
              <a:buSzPts val="2000"/>
              <a:buChar char="●"/>
            </a:pPr>
            <a:r>
              <a:rPr lang="en-GB" sz="2000">
                <a:solidFill>
                  <a:srgbClr val="1D1D1D"/>
                </a:solidFill>
              </a:rPr>
              <a:t>Schwartz Rounds are have begun in Haringey, Liverpool, Walsall, Nottinghamshire, Warwickshire and West Sussex and will shortly be extended to Bath and North East Somerset, Derby, Leicester, Enfield and Swindon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c71df3f78_1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c71df3f78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c71df3f78_1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c71df3f78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GB" sz="1800">
                <a:solidFill>
                  <a:schemeClr val="dk1"/>
                </a:solidFill>
              </a:rPr>
              <a:t>Potential to provide indications for improving outcomes without running entirely new studies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4cb7b976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64cb7b976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GB" sz="1800">
                <a:solidFill>
                  <a:schemeClr val="dk1"/>
                </a:solidFill>
              </a:rPr>
              <a:t>We believe it is vital to ensure there is a solid evidence base for when, where and for what kinds of tasks these models provide value to social workers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GB" sz="1800">
                <a:solidFill>
                  <a:schemeClr val="dk1"/>
                </a:solidFill>
              </a:rPr>
              <a:t>The project tests the accuracy of the model’s ability to predict outcomes from historical data, to understand the potential effectiveness and usefulness of predictive models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GB" sz="1800">
                <a:solidFill>
                  <a:schemeClr val="dk1"/>
                </a:solidFill>
              </a:rPr>
              <a:t>We are currently running the model against historical data in six local authorities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621aad86f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621aad86f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222222"/>
              </a:buClr>
              <a:buSzPts val="1000"/>
              <a:buChar char="●"/>
            </a:pPr>
            <a:r>
              <a:rPr lang="en-GB" sz="1000">
                <a:solidFill>
                  <a:srgbClr val="222222"/>
                </a:solidFill>
              </a:rPr>
              <a:t>Deliver a direct impact on the sector by accelerating service improvement</a:t>
            </a:r>
            <a:endParaRPr sz="1000">
              <a:solidFill>
                <a:srgbClr val="222222"/>
              </a:solidFill>
            </a:endParaRPr>
          </a:p>
          <a:p>
            <a:pPr marL="457200" lvl="0" indent="-292100" algn="l" rtl="0">
              <a:lnSpc>
                <a:spcPct val="115000"/>
              </a:lnSpc>
              <a:spcBef>
                <a:spcPts val="0"/>
              </a:spcBef>
              <a:spcAft>
                <a:spcPts val="0"/>
              </a:spcAft>
              <a:buClr>
                <a:srgbClr val="222222"/>
              </a:buClr>
              <a:buSzPts val="1000"/>
              <a:buChar char="●"/>
            </a:pPr>
            <a:r>
              <a:rPr lang="en-GB" sz="1000">
                <a:solidFill>
                  <a:srgbClr val="222222"/>
                </a:solidFill>
              </a:rPr>
              <a:t>Bring LAs onto a platform which makes it quick, easy and safe to start using apps which can provide insights from their sensitive data</a:t>
            </a:r>
            <a:endParaRPr sz="1000">
              <a:solidFill>
                <a:srgbClr val="222222"/>
              </a:solidFill>
            </a:endParaRPr>
          </a:p>
          <a:p>
            <a:pPr marL="457200" lvl="0" indent="-292100" algn="l" rtl="0">
              <a:lnSpc>
                <a:spcPct val="115000"/>
              </a:lnSpc>
              <a:spcBef>
                <a:spcPts val="0"/>
              </a:spcBef>
              <a:spcAft>
                <a:spcPts val="0"/>
              </a:spcAft>
              <a:buClr>
                <a:srgbClr val="222222"/>
              </a:buClr>
              <a:buSzPts val="1000"/>
              <a:buChar char="●"/>
            </a:pPr>
            <a:r>
              <a:rPr lang="en-GB" sz="1000">
                <a:solidFill>
                  <a:srgbClr val="222222"/>
                </a:solidFill>
              </a:rPr>
              <a:t>Bring service managers into peer networks with a common language and set of tools for describing and collectively solving key problems</a:t>
            </a:r>
            <a:endParaRPr sz="1000">
              <a:solidFill>
                <a:srgbClr val="222222"/>
              </a:solidFill>
            </a:endParaRPr>
          </a:p>
          <a:p>
            <a:pPr marL="457200" lvl="0" indent="-292100" algn="l" rtl="0">
              <a:lnSpc>
                <a:spcPct val="115000"/>
              </a:lnSpc>
              <a:spcBef>
                <a:spcPts val="0"/>
              </a:spcBef>
              <a:spcAft>
                <a:spcPts val="0"/>
              </a:spcAft>
              <a:buClr>
                <a:srgbClr val="222222"/>
              </a:buClr>
              <a:buSzPts val="1000"/>
              <a:buChar char="●"/>
            </a:pPr>
            <a:r>
              <a:rPr lang="en-GB" sz="1000">
                <a:solidFill>
                  <a:srgbClr val="222222"/>
                </a:solidFill>
              </a:rPr>
              <a:t>Encourage a culture of empiricism in service managers, making it normal to demand higher quality evidence to describe problems and to be involved in creating it.</a:t>
            </a:r>
            <a:endParaRPr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6b9a39b9be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6b9a39b9b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c71df3f7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c71df3f7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chemeClr val="dk1"/>
                </a:solidFill>
              </a:rPr>
              <a:t>We are an independent organisation, funded by the Department for Education.</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GB" sz="1400">
                <a:solidFill>
                  <a:schemeClr val="dk1"/>
                </a:solidFill>
              </a:rPr>
              <a:t>Our mission is to create an evidence base for what works in children’s social care.</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GB" sz="1400">
                <a:solidFill>
                  <a:schemeClr val="dk1"/>
                </a:solidFill>
              </a:rPr>
              <a:t>We’re passionate about evidence, and the difference it can make in people’s lives - We are dedicated to collating, creating and translating the best and most useful evidence possible to help social workers to support children and families.</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GB" sz="1400">
                <a:solidFill>
                  <a:schemeClr val="dk1"/>
                </a:solidFill>
              </a:rPr>
              <a:t>But evidence is no good if no-one is using it, so we’re committed to usefulness, practicality and timeliness</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64cb7b976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64cb7b976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98117013e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598117013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c71df3f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c71df3f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t>Pulling together what we already know - together with our research partners at CASCADE at Cardiff University, we are doing reviewing the evidence that already exists on a range of interventions in children’s social care and making it accessible in our Evidence Store. We’re collating it in a way that makes it useful to practitioners - we’ve rated the effectiveness of the intervention and the strength of the evidence, so you can see how each intervention stacks up at a glance, we’ve summarised it in plain English to make it easily digestible for busy professionals, and where possible we’ve included case studies and additional resources to help you on your way if you think an intervention might be of use.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GB" sz="1400"/>
              <a:t>Supporting the good work that in already happening - we are doing this in a number of ways  - through evaluations and roll-outs of projects that have come through the DfE’s Innovation programme, such as FGC, FDAC, Mockingbird, Leeds Family Valued, North Yorkshire’s No Wrong Door, Herfordshire’s Family Safeguarding Model. We’re also doing it on a slightly smaller scale though our Practice in Need of Evidence (PINE) programme - helping local authorities and other organisations to evaluate their own promising practices.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GB" sz="1400"/>
              <a:t>Commissioning new research - change projects putting social workers in schools in Lambeth, Southampton and Stockport, and giving devolved budgets to social workers in Darlington, Hillingdon and Wigan, providing social work supervision to Designated Safeguarding Leads (DSLs) in Bolton (a project spearheaded by the PSW there), understanding predictive decision-making by social workers, and low-cost interventions to improve social worker well-being and reduce sickness and turn-over - Happier Healthier Professionals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GB" sz="1400"/>
              <a:t>Platform to share experiences - Stakeholder, Advisory Group, Young Person Advisors, regular visits to local authorities to talk with practitioners</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c71df3f78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c71df3f78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Add descriptions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97b346c52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97b346c5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9817982e6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9817982e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GB" sz="1400">
                <a:solidFill>
                  <a:schemeClr val="dk1"/>
                </a:solidFill>
              </a:rPr>
              <a:t>During the set-up phase we received advice and guidance from a number or panels and groups comprised of people working in the sector or with experience of children’s social care.</a:t>
            </a:r>
            <a:endParaRPr sz="1400">
              <a:solidFill>
                <a:schemeClr val="dk1"/>
              </a:solidFill>
            </a:endParaRPr>
          </a:p>
          <a:p>
            <a:pPr marL="457200" lvl="0" indent="-317500" algn="l" rtl="0">
              <a:spcBef>
                <a:spcPts val="0"/>
              </a:spcBef>
              <a:spcAft>
                <a:spcPts val="0"/>
              </a:spcAft>
              <a:buClr>
                <a:schemeClr val="dk1"/>
              </a:buClr>
              <a:buSzPts val="1400"/>
              <a:buChar char="●"/>
            </a:pPr>
            <a:r>
              <a:rPr lang="en-GB" sz="1400">
                <a:solidFill>
                  <a:schemeClr val="dk1"/>
                </a:solidFill>
              </a:rPr>
              <a:t>We are continuing to see this advice and guidance as we move forward </a:t>
            </a:r>
            <a:endParaRPr sz="1400">
              <a:solidFill>
                <a:schemeClr val="dk1"/>
              </a:solidFill>
            </a:endParaRPr>
          </a:p>
          <a:p>
            <a:pPr marL="457200" lvl="0" indent="-317500" algn="l" rtl="0">
              <a:spcBef>
                <a:spcPts val="0"/>
              </a:spcBef>
              <a:spcAft>
                <a:spcPts val="0"/>
              </a:spcAft>
              <a:buClr>
                <a:schemeClr val="dk1"/>
              </a:buClr>
              <a:buSzPts val="1400"/>
              <a:buChar char="●"/>
            </a:pPr>
            <a:r>
              <a:rPr lang="en-GB" sz="1400">
                <a:solidFill>
                  <a:schemeClr val="dk1"/>
                </a:solidFill>
              </a:rPr>
              <a:t>We want to work with every local authority in some way, but we’re delighted to be working with two thirds of them already</a:t>
            </a:r>
            <a:endParaRPr sz="14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c71df3f78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c71df3f78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400">
                <a:solidFill>
                  <a:schemeClr val="dk1"/>
                </a:solidFill>
              </a:rPr>
              <a:t>Meets three times a year</a:t>
            </a:r>
            <a:endParaRPr sz="2400">
              <a:solidFill>
                <a:schemeClr val="dk1"/>
              </a:solidFill>
            </a:endParaRPr>
          </a:p>
          <a:p>
            <a:pPr marL="0" lvl="0" indent="0" algn="l" rtl="0">
              <a:lnSpc>
                <a:spcPct val="115000"/>
              </a:lnSpc>
              <a:spcBef>
                <a:spcPts val="0"/>
              </a:spcBef>
              <a:spcAft>
                <a:spcPts val="0"/>
              </a:spcAft>
              <a:buNone/>
            </a:pPr>
            <a:r>
              <a:rPr lang="en-GB" sz="2400">
                <a:solidFill>
                  <a:schemeClr val="dk1"/>
                </a:solidFill>
              </a:rPr>
              <a:t>They advise on research design, on strategy and approach, and research priorities</a:t>
            </a:r>
            <a:endParaRPr sz="2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2400">
                <a:solidFill>
                  <a:schemeClr val="dk1"/>
                </a:solidFill>
              </a:rPr>
              <a:t>Recruited with help from SCIE following an open application process</a:t>
            </a:r>
            <a:endParaRPr sz="24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c71df3f78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c71df3f7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At the moment our key way of engaging with young people is through our Young Advisors panel.</a:t>
            </a:r>
            <a:endParaRPr/>
          </a:p>
          <a:p>
            <a:pPr marL="0" lvl="0" indent="0" algn="l" rtl="0">
              <a:spcBef>
                <a:spcPts val="0"/>
              </a:spcBef>
              <a:spcAft>
                <a:spcPts val="0"/>
              </a:spcAft>
              <a:buNone/>
            </a:pPr>
            <a:r>
              <a:rPr lang="en-GB"/>
              <a:t>We meet with them regularly to discuss current and future research projects. Their unique perspective has helped shape our research EXAMPLE NEEDED</a:t>
            </a:r>
            <a:endParaRPr/>
          </a:p>
          <a:p>
            <a:pPr marL="0" lvl="0" indent="0" algn="l" rtl="0">
              <a:spcBef>
                <a:spcPts val="0"/>
              </a:spcBef>
              <a:spcAft>
                <a:spcPts val="0"/>
              </a:spcAft>
              <a:buNone/>
            </a:pPr>
            <a:endParaRPr/>
          </a:p>
          <a:p>
            <a:pPr marL="0" lvl="0" indent="0" algn="l" rtl="0">
              <a:spcBef>
                <a:spcPts val="0"/>
              </a:spcBef>
              <a:spcAft>
                <a:spcPts val="0"/>
              </a:spcAft>
              <a:buNone/>
            </a:pPr>
            <a:r>
              <a:rPr lang="en-GB"/>
              <a:t>We are also looking at other ways to engage with children and young people, such as via the mobile app Mind of My Own</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713269" y="2160000"/>
            <a:ext cx="7755600" cy="1590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FF7057"/>
              </a:buClr>
              <a:buSzPts val="5200"/>
              <a:buChar char="●"/>
              <a:defRPr sz="5200" b="1">
                <a:solidFill>
                  <a:srgbClr val="FF7057"/>
                </a:solidFill>
              </a:defRPr>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a:endParaRPr/>
          </a:p>
        </p:txBody>
      </p:sp>
      <p:sp>
        <p:nvSpPr>
          <p:cNvPr id="9" name="Google Shape;9;p2"/>
          <p:cNvSpPr txBox="1">
            <a:spLocks noGrp="1"/>
          </p:cNvSpPr>
          <p:nvPr>
            <p:ph type="subTitle" idx="1"/>
          </p:nvPr>
        </p:nvSpPr>
        <p:spPr>
          <a:xfrm>
            <a:off x="713269" y="4041750"/>
            <a:ext cx="5573700" cy="7926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rgbClr val="4D4D51"/>
              </a:buClr>
              <a:buSzPts val="2800"/>
              <a:buNone/>
              <a:defRPr sz="2800" b="1">
                <a:solidFill>
                  <a:srgbClr val="4D4D5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0" name="Google Shape;10;p2"/>
          <p:cNvPicPr preferRelativeResize="0"/>
          <p:nvPr/>
        </p:nvPicPr>
        <p:blipFill>
          <a:blip r:embed="rId3">
            <a:alphaModFix/>
          </a:blip>
          <a:stretch>
            <a:fillRect/>
          </a:stretch>
        </p:blipFill>
        <p:spPr>
          <a:xfrm>
            <a:off x="194626" y="170575"/>
            <a:ext cx="2721575" cy="1817755"/>
          </a:xfrm>
          <a:prstGeom prst="rect">
            <a:avLst/>
          </a:prstGeom>
          <a:noFill/>
          <a:ln>
            <a:noFill/>
          </a:ln>
        </p:spPr>
      </p:pic>
      <p:sp>
        <p:nvSpPr>
          <p:cNvPr id="11" name="Google Shape;11;p2"/>
          <p:cNvSpPr txBox="1"/>
          <p:nvPr/>
        </p:nvSpPr>
        <p:spPr>
          <a:xfrm>
            <a:off x="6722100" y="4468801"/>
            <a:ext cx="2110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rgbClr val="4D4D51"/>
                </a:solidFill>
              </a:rPr>
              <a:t>@whatworksCSC</a:t>
            </a:r>
            <a:endParaRPr sz="1800" b="1">
              <a:solidFill>
                <a:srgbClr val="4D4D51"/>
              </a:solidFill>
            </a:endParaRPr>
          </a:p>
        </p:txBody>
      </p:sp>
    </p:spTree>
  </p:cSld>
  <p:clrMapOvr>
    <a:masterClrMapping/>
  </p:clrMapOvr>
  <p:extLst>
    <p:ext uri="{DCECCB84-F9BA-43D5-87BE-67443E8EF086}">
      <p15:sldGuideLst xmlns:p15="http://schemas.microsoft.com/office/powerpoint/2012/main">
        <p15:guide id="1" pos="204">
          <p15:clr>
            <a:srgbClr val="FA7B17"/>
          </p15:clr>
        </p15:guide>
        <p15:guide id="2" pos="52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raph and title / description">
  <p:cSld name="BIG_NUMBER">
    <p:spTree>
      <p:nvGrpSpPr>
        <p:cNvPr id="1" name="Shape 55"/>
        <p:cNvGrpSpPr/>
        <p:nvPr/>
      </p:nvGrpSpPr>
      <p:grpSpPr>
        <a:xfrm>
          <a:off x="0" y="0"/>
          <a:ext cx="0" cy="0"/>
          <a:chOff x="0" y="0"/>
          <a:chExt cx="0" cy="0"/>
        </a:xfrm>
      </p:grpSpPr>
      <p:sp>
        <p:nvSpPr>
          <p:cNvPr id="56" name="Google Shape;56;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58" name="Google Shape;58;p11"/>
          <p:cNvSpPr txBox="1">
            <a:spLocks noGrp="1"/>
          </p:cNvSpPr>
          <p:nvPr>
            <p:ph type="subTitle" idx="1"/>
          </p:nvPr>
        </p:nvSpPr>
        <p:spPr>
          <a:xfrm>
            <a:off x="831600" y="4349100"/>
            <a:ext cx="7380000" cy="451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b="1">
                <a:solidFill>
                  <a:srgbClr val="FF7057"/>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pic>
        <p:nvPicPr>
          <p:cNvPr id="59" name="Google Shape;59;p11"/>
          <p:cNvPicPr preferRelativeResize="0"/>
          <p:nvPr/>
        </p:nvPicPr>
        <p:blipFill>
          <a:blip r:embed="rId2">
            <a:alphaModFix/>
          </a:blip>
          <a:stretch>
            <a:fillRect/>
          </a:stretch>
        </p:blipFill>
        <p:spPr>
          <a:xfrm>
            <a:off x="191399" y="4321208"/>
            <a:ext cx="626200" cy="624925"/>
          </a:xfrm>
          <a:prstGeom prst="rect">
            <a:avLst/>
          </a:prstGeom>
          <a:noFill/>
          <a:ln>
            <a:noFill/>
          </a:ln>
        </p:spPr>
      </p:pic>
      <p:sp>
        <p:nvSpPr>
          <p:cNvPr id="60" name="Google Shape;60;p11"/>
          <p:cNvSpPr txBox="1">
            <a:spLocks noGrp="1"/>
          </p:cNvSpPr>
          <p:nvPr>
            <p:ph type="title" idx="2"/>
          </p:nvPr>
        </p:nvSpPr>
        <p:spPr>
          <a:xfrm>
            <a:off x="831600" y="363600"/>
            <a:ext cx="6557400" cy="685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000" b="1">
                <a:solidFill>
                  <a:srgbClr val="FF7057"/>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orient="horz" pos="3118">
          <p15:clr>
            <a:srgbClr val="FA7B17"/>
          </p15:clr>
        </p15:guide>
        <p15:guide id="2" pos="113">
          <p15:clr>
            <a:srgbClr val="FA7B17"/>
          </p15:clr>
        </p15:guide>
        <p15:guide id="3" pos="2976">
          <p15:clr>
            <a:srgbClr val="FA7B17"/>
          </p15:clr>
        </p15:guide>
        <p15:guide id="4" orient="horz" pos="2721">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raph with base description">
  <p:cSld name="BIG_NUMBER_1">
    <p:spTree>
      <p:nvGrpSpPr>
        <p:cNvPr id="1" name="Shape 61"/>
        <p:cNvGrpSpPr/>
        <p:nvPr/>
      </p:nvGrpSpPr>
      <p:grpSpPr>
        <a:xfrm>
          <a:off x="0" y="0"/>
          <a:ext cx="0" cy="0"/>
          <a:chOff x="0" y="0"/>
          <a:chExt cx="0" cy="0"/>
        </a:xfrm>
      </p:grpSpPr>
      <p:sp>
        <p:nvSpPr>
          <p:cNvPr id="62" name="Google Shape;62;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2000"/>
              <a:buChar char="●"/>
              <a:defRPr sz="12000"/>
            </a:lvl1pPr>
            <a:lvl2pPr lvl="1" algn="ctr" rtl="0">
              <a:spcBef>
                <a:spcPts val="0"/>
              </a:spcBef>
              <a:spcAft>
                <a:spcPts val="0"/>
              </a:spcAft>
              <a:buSzPts val="12000"/>
              <a:buChar char="○"/>
              <a:defRPr sz="12000"/>
            </a:lvl2pPr>
            <a:lvl3pPr lvl="2" algn="ctr" rtl="0">
              <a:spcBef>
                <a:spcPts val="0"/>
              </a:spcBef>
              <a:spcAft>
                <a:spcPts val="0"/>
              </a:spcAft>
              <a:buSzPts val="12000"/>
              <a:buChar char="■"/>
              <a:defRPr sz="12000"/>
            </a:lvl3pPr>
            <a:lvl4pPr lvl="3" algn="ctr" rtl="0">
              <a:spcBef>
                <a:spcPts val="0"/>
              </a:spcBef>
              <a:spcAft>
                <a:spcPts val="0"/>
              </a:spcAft>
              <a:buSzPts val="12000"/>
              <a:buChar char="●"/>
              <a:defRPr sz="12000"/>
            </a:lvl4pPr>
            <a:lvl5pPr lvl="4" algn="ctr" rtl="0">
              <a:spcBef>
                <a:spcPts val="0"/>
              </a:spcBef>
              <a:spcAft>
                <a:spcPts val="0"/>
              </a:spcAft>
              <a:buSzPts val="12000"/>
              <a:buChar char="○"/>
              <a:defRPr sz="12000"/>
            </a:lvl5pPr>
            <a:lvl6pPr lvl="5" algn="ctr" rtl="0">
              <a:spcBef>
                <a:spcPts val="0"/>
              </a:spcBef>
              <a:spcAft>
                <a:spcPts val="0"/>
              </a:spcAft>
              <a:buSzPts val="12000"/>
              <a:buChar char="■"/>
              <a:defRPr sz="12000"/>
            </a:lvl6pPr>
            <a:lvl7pPr lvl="6" algn="ctr" rtl="0">
              <a:spcBef>
                <a:spcPts val="0"/>
              </a:spcBef>
              <a:spcAft>
                <a:spcPts val="0"/>
              </a:spcAft>
              <a:buSzPts val="12000"/>
              <a:buChar char="●"/>
              <a:defRPr sz="12000"/>
            </a:lvl7pPr>
            <a:lvl8pPr lvl="7" algn="ctr" rtl="0">
              <a:spcBef>
                <a:spcPts val="0"/>
              </a:spcBef>
              <a:spcAft>
                <a:spcPts val="0"/>
              </a:spcAft>
              <a:buSzPts val="12000"/>
              <a:buChar char="○"/>
              <a:defRPr sz="12000"/>
            </a:lvl8pPr>
            <a:lvl9pPr lvl="8" algn="ctr" rtl="0">
              <a:spcBef>
                <a:spcPts val="0"/>
              </a:spcBef>
              <a:spcAft>
                <a:spcPts val="0"/>
              </a:spcAft>
              <a:buSzPts val="12000"/>
              <a:buChar char="■"/>
              <a:defRPr sz="12000"/>
            </a:lvl9pPr>
          </a:lstStyle>
          <a:p>
            <a:r>
              <a:t>xx%</a:t>
            </a:r>
          </a:p>
        </p:txBody>
      </p:sp>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64" name="Google Shape;64;p12"/>
          <p:cNvSpPr txBox="1">
            <a:spLocks noGrp="1"/>
          </p:cNvSpPr>
          <p:nvPr>
            <p:ph type="subTitle" idx="1"/>
          </p:nvPr>
        </p:nvSpPr>
        <p:spPr>
          <a:xfrm>
            <a:off x="831600" y="4375675"/>
            <a:ext cx="7380000" cy="451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rgbClr val="FF7057"/>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65" name="Google Shape;65;p12"/>
          <p:cNvPicPr preferRelativeResize="0"/>
          <p:nvPr/>
        </p:nvPicPr>
        <p:blipFill>
          <a:blip r:embed="rId2">
            <a:alphaModFix/>
          </a:blip>
          <a:stretch>
            <a:fillRect/>
          </a:stretch>
        </p:blipFill>
        <p:spPr>
          <a:xfrm>
            <a:off x="191399" y="4321208"/>
            <a:ext cx="626200" cy="62492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18">
          <p15:clr>
            <a:srgbClr val="FA7B17"/>
          </p15:clr>
        </p15:guide>
        <p15:guide id="2" pos="113">
          <p15:clr>
            <a:srgbClr val="FA7B17"/>
          </p15:clr>
        </p15:guide>
        <p15:guide id="3" pos="2976">
          <p15:clr>
            <a:srgbClr val="FA7B17"/>
          </p15:clr>
        </p15:guide>
        <p15:guide id="4" orient="horz" pos="2721">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tement Sky">
  <p:cSld name="CUSTOM_3">
    <p:bg>
      <p:bgPr>
        <a:solidFill>
          <a:srgbClr val="88D0D9"/>
        </a:solidFill>
        <a:effectLst/>
      </p:bgPr>
    </p:bg>
    <p:spTree>
      <p:nvGrpSpPr>
        <p:cNvPr id="1" name="Shape 66"/>
        <p:cNvGrpSpPr/>
        <p:nvPr/>
      </p:nvGrpSpPr>
      <p:grpSpPr>
        <a:xfrm>
          <a:off x="0" y="0"/>
          <a:ext cx="0" cy="0"/>
          <a:chOff x="0" y="0"/>
          <a:chExt cx="0" cy="0"/>
        </a:xfrm>
      </p:grpSpPr>
      <p:pic>
        <p:nvPicPr>
          <p:cNvPr id="67" name="Google Shape;67;p13"/>
          <p:cNvPicPr preferRelativeResize="0"/>
          <p:nvPr/>
        </p:nvPicPr>
        <p:blipFill>
          <a:blip r:embed="rId2">
            <a:alphaModFix/>
          </a:blip>
          <a:stretch>
            <a:fillRect/>
          </a:stretch>
        </p:blipFill>
        <p:spPr>
          <a:xfrm>
            <a:off x="190800" y="4320000"/>
            <a:ext cx="625800" cy="625800"/>
          </a:xfrm>
          <a:prstGeom prst="rect">
            <a:avLst/>
          </a:prstGeom>
          <a:noFill/>
          <a:ln>
            <a:noFill/>
          </a:ln>
        </p:spPr>
      </p:pic>
      <p:sp>
        <p:nvSpPr>
          <p:cNvPr id="68" name="Google Shape;68;p13"/>
          <p:cNvSpPr txBox="1">
            <a:spLocks noGrp="1"/>
          </p:cNvSpPr>
          <p:nvPr>
            <p:ph type="title"/>
          </p:nvPr>
        </p:nvSpPr>
        <p:spPr>
          <a:xfrm>
            <a:off x="943200" y="1661700"/>
            <a:ext cx="7257600" cy="18201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6000" b="1">
                <a:solidFill>
                  <a:srgbClr val="434343"/>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113">
          <p15:clr>
            <a:srgbClr val="FA7B17"/>
          </p15:clr>
        </p15:guide>
        <p15:guide id="2" orient="horz" pos="3118">
          <p15:clr>
            <a:srgbClr val="FA7B17"/>
          </p15:clr>
        </p15:guide>
        <p15:guide id="3" orient="horz" pos="2721">
          <p15:clr>
            <a:srgbClr val="FA7B17"/>
          </p15:clr>
        </p15:guide>
        <p15:guide id="4" orient="horz" pos="227">
          <p15:clr>
            <a:srgbClr val="FA7B17"/>
          </p15:clr>
        </p15:guide>
        <p15:guide id="5" orient="horz" pos="680">
          <p15:clr>
            <a:srgbClr val="FA7B17"/>
          </p15:clr>
        </p15:guide>
        <p15:guide id="6" pos="519">
          <p15:clr>
            <a:srgbClr val="FA7B17"/>
          </p15:clr>
        </p15:guide>
        <p15:guide id="7" pos="2880">
          <p15:clr>
            <a:srgbClr val="FA7B17"/>
          </p15:clr>
        </p15:guide>
        <p15:guide id="8" orient="horz" pos="162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tement Vermillion">
  <p:cSld name="CUSTOM_2">
    <p:bg>
      <p:bgPr>
        <a:solidFill>
          <a:srgbClr val="FF7057"/>
        </a:solidFill>
        <a:effectLst/>
      </p:bgPr>
    </p:bg>
    <p:spTree>
      <p:nvGrpSpPr>
        <p:cNvPr id="1" name="Shape 69"/>
        <p:cNvGrpSpPr/>
        <p:nvPr/>
      </p:nvGrpSpPr>
      <p:grpSpPr>
        <a:xfrm>
          <a:off x="0" y="0"/>
          <a:ext cx="0" cy="0"/>
          <a:chOff x="0" y="0"/>
          <a:chExt cx="0" cy="0"/>
        </a:xfrm>
      </p:grpSpPr>
      <p:pic>
        <p:nvPicPr>
          <p:cNvPr id="70" name="Google Shape;70;p14"/>
          <p:cNvPicPr preferRelativeResize="0"/>
          <p:nvPr/>
        </p:nvPicPr>
        <p:blipFill>
          <a:blip r:embed="rId2">
            <a:alphaModFix/>
          </a:blip>
          <a:stretch>
            <a:fillRect/>
          </a:stretch>
        </p:blipFill>
        <p:spPr>
          <a:xfrm>
            <a:off x="190800" y="4320000"/>
            <a:ext cx="626400" cy="626400"/>
          </a:xfrm>
          <a:prstGeom prst="rect">
            <a:avLst/>
          </a:prstGeom>
          <a:noFill/>
          <a:ln>
            <a:noFill/>
          </a:ln>
        </p:spPr>
      </p:pic>
      <p:sp>
        <p:nvSpPr>
          <p:cNvPr id="71" name="Google Shape;71;p14"/>
          <p:cNvSpPr txBox="1">
            <a:spLocks noGrp="1"/>
          </p:cNvSpPr>
          <p:nvPr>
            <p:ph type="title"/>
          </p:nvPr>
        </p:nvSpPr>
        <p:spPr>
          <a:xfrm>
            <a:off x="943200" y="1661700"/>
            <a:ext cx="7257600" cy="1820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6000" b="1">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113">
          <p15:clr>
            <a:srgbClr val="FFFFFF"/>
          </p15:clr>
        </p15:guide>
        <p15:guide id="2" pos="519">
          <p15:clr>
            <a:srgbClr val="FFFFFF"/>
          </p15:clr>
        </p15:guide>
        <p15:guide id="3" orient="horz" pos="3118">
          <p15:clr>
            <a:srgbClr val="FFFFFF"/>
          </p15:clr>
        </p15:guide>
        <p15:guide id="4" orient="horz" pos="2721">
          <p15:clr>
            <a:srgbClr val="FFFFFF"/>
          </p15:clr>
        </p15:guide>
        <p15:guide id="5" orient="horz" pos="227">
          <p15:clr>
            <a:srgbClr val="FFFFFF"/>
          </p15:clr>
        </p15:guide>
        <p15:guide id="6" orient="horz" pos="680">
          <p15:clr>
            <a:srgbClr val="FFFF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atement White">
  <p:cSld name="CUSTOM_4">
    <p:spTree>
      <p:nvGrpSpPr>
        <p:cNvPr id="1" name="Shape 72"/>
        <p:cNvGrpSpPr/>
        <p:nvPr/>
      </p:nvGrpSpPr>
      <p:grpSpPr>
        <a:xfrm>
          <a:off x="0" y="0"/>
          <a:ext cx="0" cy="0"/>
          <a:chOff x="0" y="0"/>
          <a:chExt cx="0" cy="0"/>
        </a:xfrm>
      </p:grpSpPr>
      <p:pic>
        <p:nvPicPr>
          <p:cNvPr id="73" name="Google Shape;73;p15"/>
          <p:cNvPicPr preferRelativeResize="0"/>
          <p:nvPr/>
        </p:nvPicPr>
        <p:blipFill>
          <a:blip r:embed="rId2">
            <a:alphaModFix/>
          </a:blip>
          <a:stretch>
            <a:fillRect/>
          </a:stretch>
        </p:blipFill>
        <p:spPr>
          <a:xfrm>
            <a:off x="190800" y="4320000"/>
            <a:ext cx="625800" cy="625800"/>
          </a:xfrm>
          <a:prstGeom prst="rect">
            <a:avLst/>
          </a:prstGeom>
          <a:noFill/>
          <a:ln>
            <a:noFill/>
          </a:ln>
        </p:spPr>
      </p:pic>
      <p:sp>
        <p:nvSpPr>
          <p:cNvPr id="74" name="Google Shape;74;p15"/>
          <p:cNvSpPr txBox="1">
            <a:spLocks noGrp="1"/>
          </p:cNvSpPr>
          <p:nvPr>
            <p:ph type="title"/>
          </p:nvPr>
        </p:nvSpPr>
        <p:spPr>
          <a:xfrm>
            <a:off x="943200" y="1608900"/>
            <a:ext cx="7257600" cy="1820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60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 slide image">
  <p:cSld name="CUSTOM_5">
    <p:spTree>
      <p:nvGrpSpPr>
        <p:cNvPr id="1" name="Shape 75"/>
        <p:cNvGrpSpPr/>
        <p:nvPr/>
      </p:nvGrpSpPr>
      <p:grpSpPr>
        <a:xfrm>
          <a:off x="0" y="0"/>
          <a:ext cx="0" cy="0"/>
          <a:chOff x="0" y="0"/>
          <a:chExt cx="0" cy="0"/>
        </a:xfrm>
      </p:grpSpPr>
      <p:sp>
        <p:nvSpPr>
          <p:cNvPr id="76" name="Google Shape;76;p16"/>
          <p:cNvSpPr/>
          <p:nvPr/>
        </p:nvSpPr>
        <p:spPr>
          <a:xfrm>
            <a:off x="-15350" y="-21650"/>
            <a:ext cx="9159300" cy="5165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i="1"/>
              <a:t>Insert and crop image - full slide</a:t>
            </a:r>
            <a:endParaRPr i="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estions slide">
  <p:cSld name="CUSTOM_7">
    <p:spTree>
      <p:nvGrpSpPr>
        <p:cNvPr id="1" name="Shape 77"/>
        <p:cNvGrpSpPr/>
        <p:nvPr/>
      </p:nvGrpSpPr>
      <p:grpSpPr>
        <a:xfrm>
          <a:off x="0" y="0"/>
          <a:ext cx="0" cy="0"/>
          <a:chOff x="0" y="0"/>
          <a:chExt cx="0" cy="0"/>
        </a:xfrm>
      </p:grpSpPr>
      <p:pic>
        <p:nvPicPr>
          <p:cNvPr id="78" name="Google Shape;78;p17"/>
          <p:cNvPicPr preferRelativeResize="0"/>
          <p:nvPr/>
        </p:nvPicPr>
        <p:blipFill>
          <a:blip r:embed="rId2">
            <a:alphaModFix/>
          </a:blip>
          <a:stretch>
            <a:fillRect/>
          </a:stretch>
        </p:blipFill>
        <p:spPr>
          <a:xfrm>
            <a:off x="190800" y="4320000"/>
            <a:ext cx="625800" cy="625800"/>
          </a:xfrm>
          <a:prstGeom prst="rect">
            <a:avLst/>
          </a:prstGeom>
          <a:noFill/>
          <a:ln>
            <a:noFill/>
          </a:ln>
        </p:spPr>
      </p:pic>
      <p:sp>
        <p:nvSpPr>
          <p:cNvPr id="79" name="Google Shape;79;p17"/>
          <p:cNvSpPr txBox="1">
            <a:spLocks noGrp="1"/>
          </p:cNvSpPr>
          <p:nvPr>
            <p:ph type="title"/>
          </p:nvPr>
        </p:nvSpPr>
        <p:spPr>
          <a:xfrm>
            <a:off x="587250" y="1605300"/>
            <a:ext cx="7969500" cy="1932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6000" b="1"/>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d slide">
  <p:cSld name="CUSTOM_8">
    <p:bg>
      <p:bgPr>
        <a:blipFill>
          <a:blip r:embed="rId2">
            <a:alphaModFix/>
          </a:blip>
          <a:stretch>
            <a:fillRect/>
          </a:stretch>
        </a:blipFill>
        <a:effectLst/>
      </p:bgPr>
    </p:bg>
    <p:spTree>
      <p:nvGrpSpPr>
        <p:cNvPr id="1" name="Shape 80"/>
        <p:cNvGrpSpPr/>
        <p:nvPr/>
      </p:nvGrpSpPr>
      <p:grpSpPr>
        <a:xfrm>
          <a:off x="0" y="0"/>
          <a:ext cx="0" cy="0"/>
          <a:chOff x="0" y="0"/>
          <a:chExt cx="0" cy="0"/>
        </a:xfrm>
      </p:grpSpPr>
      <p:pic>
        <p:nvPicPr>
          <p:cNvPr id="81" name="Google Shape;81;p18"/>
          <p:cNvPicPr preferRelativeResize="0"/>
          <p:nvPr/>
        </p:nvPicPr>
        <p:blipFill>
          <a:blip r:embed="rId3">
            <a:alphaModFix/>
          </a:blip>
          <a:stretch>
            <a:fillRect/>
          </a:stretch>
        </p:blipFill>
        <p:spPr>
          <a:xfrm>
            <a:off x="194400" y="170575"/>
            <a:ext cx="2721575" cy="1817755"/>
          </a:xfrm>
          <a:prstGeom prst="rect">
            <a:avLst/>
          </a:prstGeom>
          <a:noFill/>
          <a:ln>
            <a:noFill/>
          </a:ln>
        </p:spPr>
      </p:pic>
      <p:sp>
        <p:nvSpPr>
          <p:cNvPr id="82" name="Google Shape;82;p18"/>
          <p:cNvSpPr txBox="1">
            <a:spLocks noGrp="1"/>
          </p:cNvSpPr>
          <p:nvPr>
            <p:ph type="subTitle" idx="1"/>
          </p:nvPr>
        </p:nvSpPr>
        <p:spPr>
          <a:xfrm>
            <a:off x="708184" y="2160000"/>
            <a:ext cx="7641900" cy="1356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5200" b="1">
                <a:solidFill>
                  <a:srgbClr val="FF7057"/>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3" name="Google Shape;83;p18"/>
          <p:cNvSpPr txBox="1">
            <a:spLocks noGrp="1"/>
          </p:cNvSpPr>
          <p:nvPr>
            <p:ph type="title"/>
          </p:nvPr>
        </p:nvSpPr>
        <p:spPr>
          <a:xfrm>
            <a:off x="708184" y="4319250"/>
            <a:ext cx="7314000" cy="621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2800" b="1">
                <a:solidFill>
                  <a:srgbClr val="4D4D5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4" name="Google Shape;84;p18"/>
          <p:cNvSpPr txBox="1"/>
          <p:nvPr/>
        </p:nvSpPr>
        <p:spPr>
          <a:xfrm>
            <a:off x="6902925" y="4420950"/>
            <a:ext cx="21819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800" b="1">
                <a:solidFill>
                  <a:srgbClr val="4D4D51"/>
                </a:solidFill>
              </a:rPr>
              <a:t>@whatworksCSC</a:t>
            </a:r>
            <a:endParaRPr/>
          </a:p>
        </p:txBody>
      </p:sp>
    </p:spTree>
  </p:cSld>
  <p:clrMapOvr>
    <a:masterClrMapping/>
  </p:clrMapOvr>
  <p:extLst>
    <p:ext uri="{DCECCB84-F9BA-43D5-87BE-67443E8EF086}">
      <p15:sldGuideLst xmlns:p15="http://schemas.microsoft.com/office/powerpoint/2012/main">
        <p15:guide id="1" orient="horz" pos="3118">
          <p15:clr>
            <a:srgbClr val="FA7B17"/>
          </p15:clr>
        </p15:guide>
        <p15:guide id="2" orient="horz" pos="2721">
          <p15:clr>
            <a:srgbClr val="FA7B17"/>
          </p15:clr>
        </p15:guide>
        <p15:guide id="3" orient="horz" pos="227">
          <p15:clr>
            <a:srgbClr val="FA7B17"/>
          </p15:clr>
        </p15:guide>
        <p15:guide id="4" orient="horz" pos="680">
          <p15:clr>
            <a:srgbClr val="FA7B17"/>
          </p15:clr>
        </p15:guide>
        <p15:guide id="5" pos="519">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831333" y="362301"/>
            <a:ext cx="77793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7057"/>
              </a:buClr>
              <a:buSzPts val="3000"/>
              <a:buChar char="●"/>
              <a:defRPr sz="3000" b="1">
                <a:solidFill>
                  <a:srgbClr val="FF7057"/>
                </a:solidFill>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4" name="Google Shape;14;p3"/>
          <p:cNvSpPr txBox="1">
            <a:spLocks noGrp="1"/>
          </p:cNvSpPr>
          <p:nvPr>
            <p:ph type="body" idx="1"/>
          </p:nvPr>
        </p:nvSpPr>
        <p:spPr>
          <a:xfrm>
            <a:off x="831333" y="1066800"/>
            <a:ext cx="8064600" cy="3695100"/>
          </a:xfrm>
          <a:prstGeom prst="rect">
            <a:avLst/>
          </a:prstGeom>
          <a:noFill/>
          <a:ln>
            <a:noFill/>
          </a:ln>
        </p:spPr>
        <p:txBody>
          <a:bodyPr spcFirstLastPara="1" wrap="square" lIns="91425" tIns="91425" rIns="91425" bIns="91425" anchor="t" anchorCtr="0">
            <a:noAutofit/>
          </a:bodyPr>
          <a:lstStyle>
            <a:lvl1pPr marL="457200" lvl="0" indent="-381000">
              <a:spcBef>
                <a:spcPts val="0"/>
              </a:spcBef>
              <a:spcAft>
                <a:spcPts val="0"/>
              </a:spcAft>
              <a:buSzPts val="2400"/>
              <a:buChar char="●"/>
              <a:defRPr sz="2400"/>
            </a:lvl1pPr>
            <a:lvl2pPr marL="914400" lvl="1" indent="-342900">
              <a:spcBef>
                <a:spcPts val="0"/>
              </a:spcBef>
              <a:spcAft>
                <a:spcPts val="0"/>
              </a:spcAft>
              <a:buSzPts val="1800"/>
              <a:buChar char="○"/>
              <a:defRPr sz="1800"/>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16" name="Google Shape;16;p3"/>
          <p:cNvPicPr preferRelativeResize="0"/>
          <p:nvPr/>
        </p:nvPicPr>
        <p:blipFill>
          <a:blip r:embed="rId2">
            <a:alphaModFix/>
          </a:blip>
          <a:stretch>
            <a:fillRect/>
          </a:stretch>
        </p:blipFill>
        <p:spPr>
          <a:xfrm>
            <a:off x="191399" y="4320000"/>
            <a:ext cx="626200" cy="624925"/>
          </a:xfrm>
          <a:prstGeom prst="rect">
            <a:avLst/>
          </a:prstGeom>
          <a:noFill/>
          <a:ln>
            <a:noFill/>
          </a:ln>
        </p:spPr>
      </p:pic>
    </p:spTree>
  </p:cSld>
  <p:clrMapOvr>
    <a:masterClrMapping/>
  </p:clrMapOvr>
  <p:extLst>
    <p:ext uri="{DCECCB84-F9BA-43D5-87BE-67443E8EF086}">
      <p15:sldGuideLst xmlns:p15="http://schemas.microsoft.com/office/powerpoint/2012/main">
        <p15:guide id="1" pos="113">
          <p15:clr>
            <a:srgbClr val="FA7B17"/>
          </p15:clr>
        </p15:guide>
        <p15:guide id="2" orient="horz" pos="3118">
          <p15:clr>
            <a:srgbClr val="FA7B17"/>
          </p15:clr>
        </p15:guide>
        <p15:guide id="3" orient="horz" pos="2723">
          <p15:clr>
            <a:srgbClr val="FA7B17"/>
          </p15:clr>
        </p15:guide>
        <p15:guide id="4" pos="522">
          <p15:clr>
            <a:srgbClr val="FA7B17"/>
          </p15:clr>
        </p15:guide>
        <p15:guide id="5" orient="horz" pos="227">
          <p15:clr>
            <a:srgbClr val="FA7B17"/>
          </p15:clr>
        </p15:guide>
        <p15:guide id="6" orient="horz" pos="68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ree things">
  <p:cSld name="TITLE_AND_BODY_2">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1333" y="362301"/>
            <a:ext cx="77793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7057"/>
              </a:buClr>
              <a:buSzPts val="3000"/>
              <a:buChar char="●"/>
              <a:defRPr sz="3000" b="1">
                <a:solidFill>
                  <a:srgbClr val="FF7057"/>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20" name="Google Shape;20;p4"/>
          <p:cNvPicPr preferRelativeResize="0"/>
          <p:nvPr/>
        </p:nvPicPr>
        <p:blipFill>
          <a:blip r:embed="rId2">
            <a:alphaModFix/>
          </a:blip>
          <a:stretch>
            <a:fillRect/>
          </a:stretch>
        </p:blipFill>
        <p:spPr>
          <a:xfrm>
            <a:off x="191399" y="4320000"/>
            <a:ext cx="626200" cy="624925"/>
          </a:xfrm>
          <a:prstGeom prst="rect">
            <a:avLst/>
          </a:prstGeom>
          <a:noFill/>
          <a:ln>
            <a:noFill/>
          </a:ln>
        </p:spPr>
      </p:pic>
      <p:sp>
        <p:nvSpPr>
          <p:cNvPr id="21" name="Google Shape;21;p4"/>
          <p:cNvSpPr txBox="1">
            <a:spLocks noGrp="1"/>
          </p:cNvSpPr>
          <p:nvPr>
            <p:ph type="subTitle" idx="1"/>
          </p:nvPr>
        </p:nvSpPr>
        <p:spPr>
          <a:xfrm>
            <a:off x="892775" y="1174775"/>
            <a:ext cx="2160000" cy="2520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800" b="1"/>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2" name="Google Shape;22;p4"/>
          <p:cNvSpPr txBox="1">
            <a:spLocks noGrp="1"/>
          </p:cNvSpPr>
          <p:nvPr>
            <p:ph type="subTitle" idx="2"/>
          </p:nvPr>
        </p:nvSpPr>
        <p:spPr>
          <a:xfrm>
            <a:off x="3582000" y="1174775"/>
            <a:ext cx="2160000" cy="252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 name="Google Shape;23;p4"/>
          <p:cNvSpPr txBox="1">
            <a:spLocks noGrp="1"/>
          </p:cNvSpPr>
          <p:nvPr>
            <p:ph type="subTitle" idx="3"/>
          </p:nvPr>
        </p:nvSpPr>
        <p:spPr>
          <a:xfrm>
            <a:off x="6286125" y="1174775"/>
            <a:ext cx="2160000" cy="252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113">
          <p15:clr>
            <a:srgbClr val="FA7B17"/>
          </p15:clr>
        </p15:guide>
        <p15:guide id="2" orient="horz" pos="3118">
          <p15:clr>
            <a:srgbClr val="FA7B17"/>
          </p15:clr>
        </p15:guide>
        <p15:guide id="3" orient="horz" pos="2723">
          <p15:clr>
            <a:srgbClr val="FA7B17"/>
          </p15:clr>
        </p15:guide>
        <p15:guide id="4" pos="522">
          <p15:clr>
            <a:srgbClr val="FA7B17"/>
          </p15:clr>
        </p15:guide>
        <p15:guide id="5" orient="horz" pos="227">
          <p15:clr>
            <a:srgbClr val="FA7B17"/>
          </p15:clr>
        </p15:guide>
        <p15:guide id="6" orient="horz" pos="6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things Sky">
  <p:cSld name="TITLE_AND_BODY_2_1">
    <p:bg>
      <p:bgPr>
        <a:solidFill>
          <a:srgbClr val="88D0D9"/>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31333" y="362301"/>
            <a:ext cx="77793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000"/>
              <a:buChar char="●"/>
              <a:defRPr sz="3000" b="1">
                <a:solidFill>
                  <a:srgbClr val="FFFFF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7" name="Google Shape;27;p5"/>
          <p:cNvSpPr txBox="1">
            <a:spLocks noGrp="1"/>
          </p:cNvSpPr>
          <p:nvPr>
            <p:ph type="subTitle" idx="1"/>
          </p:nvPr>
        </p:nvSpPr>
        <p:spPr>
          <a:xfrm>
            <a:off x="892775" y="1174775"/>
            <a:ext cx="2160000" cy="252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8" name="Google Shape;28;p5"/>
          <p:cNvSpPr txBox="1">
            <a:spLocks noGrp="1"/>
          </p:cNvSpPr>
          <p:nvPr>
            <p:ph type="subTitle" idx="2"/>
          </p:nvPr>
        </p:nvSpPr>
        <p:spPr>
          <a:xfrm>
            <a:off x="3589450" y="1174775"/>
            <a:ext cx="2160000" cy="252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 name="Google Shape;29;p5"/>
          <p:cNvSpPr txBox="1">
            <a:spLocks noGrp="1"/>
          </p:cNvSpPr>
          <p:nvPr>
            <p:ph type="subTitle" idx="3"/>
          </p:nvPr>
        </p:nvSpPr>
        <p:spPr>
          <a:xfrm>
            <a:off x="6286125" y="1174775"/>
            <a:ext cx="2160000" cy="252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0" name="Google Shape;30;p5"/>
          <p:cNvPicPr preferRelativeResize="0"/>
          <p:nvPr/>
        </p:nvPicPr>
        <p:blipFill>
          <a:blip r:embed="rId2">
            <a:alphaModFix/>
          </a:blip>
          <a:stretch>
            <a:fillRect/>
          </a:stretch>
        </p:blipFill>
        <p:spPr>
          <a:xfrm>
            <a:off x="190800" y="4320000"/>
            <a:ext cx="625800" cy="625800"/>
          </a:xfrm>
          <a:prstGeom prst="rect">
            <a:avLst/>
          </a:prstGeom>
          <a:noFill/>
          <a:ln>
            <a:noFill/>
          </a:ln>
        </p:spPr>
      </p:pic>
    </p:spTree>
  </p:cSld>
  <p:clrMapOvr>
    <a:masterClrMapping/>
  </p:clrMapOvr>
  <p:extLst>
    <p:ext uri="{DCECCB84-F9BA-43D5-87BE-67443E8EF086}">
      <p15:sldGuideLst xmlns:p15="http://schemas.microsoft.com/office/powerpoint/2012/main">
        <p15:guide id="1" pos="113">
          <p15:clr>
            <a:srgbClr val="FA7B17"/>
          </p15:clr>
        </p15:guide>
        <p15:guide id="2" orient="horz" pos="3118">
          <p15:clr>
            <a:srgbClr val="FA7B17"/>
          </p15:clr>
        </p15:guide>
        <p15:guide id="3" orient="horz" pos="2723">
          <p15:clr>
            <a:srgbClr val="FA7B17"/>
          </p15:clr>
        </p15:guide>
        <p15:guide id="4" pos="522">
          <p15:clr>
            <a:srgbClr val="FA7B17"/>
          </p15:clr>
        </p15:guide>
        <p15:guide id="5" orient="horz" pos="227">
          <p15:clr>
            <a:srgbClr val="FA7B17"/>
          </p15:clr>
        </p15:guide>
        <p15:guide id="6" orient="horz" pos="680">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things 1">
  <p:cSld name="TITLE_AND_BODY_2_2">
    <p:bg>
      <p:bgPr>
        <a:solidFill>
          <a:srgbClr val="FF7057"/>
        </a:solid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831333" y="362301"/>
            <a:ext cx="77793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000"/>
              <a:buChar char="●"/>
              <a:defRPr sz="3000" b="1">
                <a:solidFill>
                  <a:srgbClr val="FFFFF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34" name="Google Shape;34;p6"/>
          <p:cNvSpPr txBox="1">
            <a:spLocks noGrp="1"/>
          </p:cNvSpPr>
          <p:nvPr>
            <p:ph type="subTitle" idx="1"/>
          </p:nvPr>
        </p:nvSpPr>
        <p:spPr>
          <a:xfrm>
            <a:off x="892775" y="1174775"/>
            <a:ext cx="2160000" cy="252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 name="Google Shape;35;p6"/>
          <p:cNvSpPr txBox="1">
            <a:spLocks noGrp="1"/>
          </p:cNvSpPr>
          <p:nvPr>
            <p:ph type="subTitle" idx="2"/>
          </p:nvPr>
        </p:nvSpPr>
        <p:spPr>
          <a:xfrm>
            <a:off x="3589450" y="1174775"/>
            <a:ext cx="2160000" cy="252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6" name="Google Shape;36;p6"/>
          <p:cNvSpPr txBox="1">
            <a:spLocks noGrp="1"/>
          </p:cNvSpPr>
          <p:nvPr>
            <p:ph type="subTitle" idx="3"/>
          </p:nvPr>
        </p:nvSpPr>
        <p:spPr>
          <a:xfrm>
            <a:off x="6286125" y="1174775"/>
            <a:ext cx="2160000" cy="252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7" name="Google Shape;37;p6"/>
          <p:cNvPicPr preferRelativeResize="0"/>
          <p:nvPr/>
        </p:nvPicPr>
        <p:blipFill>
          <a:blip r:embed="rId2">
            <a:alphaModFix/>
          </a:blip>
          <a:stretch>
            <a:fillRect/>
          </a:stretch>
        </p:blipFill>
        <p:spPr>
          <a:xfrm>
            <a:off x="190800" y="4320000"/>
            <a:ext cx="626400" cy="626400"/>
          </a:xfrm>
          <a:prstGeom prst="rect">
            <a:avLst/>
          </a:prstGeom>
          <a:noFill/>
          <a:ln>
            <a:noFill/>
          </a:ln>
        </p:spPr>
      </p:pic>
    </p:spTree>
  </p:cSld>
  <p:clrMapOvr>
    <a:masterClrMapping/>
  </p:clrMapOvr>
  <p:extLst>
    <p:ext uri="{DCECCB84-F9BA-43D5-87BE-67443E8EF086}">
      <p15:sldGuideLst xmlns:p15="http://schemas.microsoft.com/office/powerpoint/2012/main">
        <p15:guide id="1" pos="113">
          <p15:clr>
            <a:srgbClr val="FA7B17"/>
          </p15:clr>
        </p15:guide>
        <p15:guide id="2" orient="horz" pos="3118">
          <p15:clr>
            <a:srgbClr val="FA7B17"/>
          </p15:clr>
        </p15:guide>
        <p15:guide id="3" orient="horz" pos="2723">
          <p15:clr>
            <a:srgbClr val="FA7B17"/>
          </p15:clr>
        </p15:guide>
        <p15:guide id="4" pos="522">
          <p15:clr>
            <a:srgbClr val="FA7B17"/>
          </p15:clr>
        </p15:guide>
        <p15:guide id="5" orient="horz" pos="227">
          <p15:clr>
            <a:srgbClr val="FA7B17"/>
          </p15:clr>
        </p15:guide>
        <p15:guide id="6" orient="horz" pos="6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and Image">
  <p:cSld name="TITLE_AND_BODY_1">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31329" y="362300"/>
            <a:ext cx="3666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7057"/>
              </a:buClr>
              <a:buSzPts val="3000"/>
              <a:buChar char="●"/>
              <a:defRPr sz="3000" b="1">
                <a:solidFill>
                  <a:srgbClr val="FF7057"/>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0" name="Google Shape;40;p7"/>
          <p:cNvSpPr txBox="1">
            <a:spLocks noGrp="1"/>
          </p:cNvSpPr>
          <p:nvPr>
            <p:ph type="body" idx="1"/>
          </p:nvPr>
        </p:nvSpPr>
        <p:spPr>
          <a:xfrm>
            <a:off x="838200" y="1066800"/>
            <a:ext cx="3810000" cy="3695100"/>
          </a:xfrm>
          <a:prstGeom prst="rect">
            <a:avLst/>
          </a:prstGeom>
          <a:noFill/>
          <a:ln>
            <a:noFill/>
          </a:ln>
        </p:spPr>
        <p:txBody>
          <a:bodyPr spcFirstLastPara="1" wrap="square" lIns="91425" tIns="91425" rIns="91425" bIns="91425" anchor="t" anchorCtr="0">
            <a:noAutofit/>
          </a:bodyPr>
          <a:lstStyle>
            <a:lvl1pPr marL="457200" lvl="0" indent="-381000" rtl="0">
              <a:spcBef>
                <a:spcPts val="0"/>
              </a:spcBef>
              <a:spcAft>
                <a:spcPts val="0"/>
              </a:spcAft>
              <a:buSzPts val="2400"/>
              <a:buChar char="●"/>
              <a:defRPr sz="2400"/>
            </a:lvl1pPr>
            <a:lvl2pPr marL="914400" lvl="1" indent="-342900" rtl="0">
              <a:spcBef>
                <a:spcPts val="0"/>
              </a:spcBef>
              <a:spcAft>
                <a:spcPts val="0"/>
              </a:spcAft>
              <a:buSzPts val="1800"/>
              <a:buChar char="○"/>
              <a:defRPr sz="1800"/>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42" name="Google Shape;42;p7"/>
          <p:cNvPicPr preferRelativeResize="0"/>
          <p:nvPr/>
        </p:nvPicPr>
        <p:blipFill>
          <a:blip r:embed="rId2">
            <a:alphaModFix/>
          </a:blip>
          <a:stretch>
            <a:fillRect/>
          </a:stretch>
        </p:blipFill>
        <p:spPr>
          <a:xfrm>
            <a:off x="191399" y="4320000"/>
            <a:ext cx="626200" cy="624925"/>
          </a:xfrm>
          <a:prstGeom prst="rect">
            <a:avLst/>
          </a:prstGeom>
          <a:noFill/>
          <a:ln>
            <a:noFill/>
          </a:ln>
        </p:spPr>
      </p:pic>
      <p:sp>
        <p:nvSpPr>
          <p:cNvPr id="43" name="Google Shape;43;p7"/>
          <p:cNvSpPr/>
          <p:nvPr/>
        </p:nvSpPr>
        <p:spPr>
          <a:xfrm>
            <a:off x="4678800" y="0"/>
            <a:ext cx="4465200" cy="518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i="1"/>
              <a:t>Insert and crop image</a:t>
            </a:r>
            <a:endParaRPr i="1"/>
          </a:p>
        </p:txBody>
      </p:sp>
    </p:spTree>
  </p:cSld>
  <p:clrMapOvr>
    <a:masterClrMapping/>
  </p:clrMapOvr>
  <p:extLst>
    <p:ext uri="{DCECCB84-F9BA-43D5-87BE-67443E8EF086}">
      <p15:sldGuideLst xmlns:p15="http://schemas.microsoft.com/office/powerpoint/2012/main">
        <p15:guide id="1" pos="113">
          <p15:clr>
            <a:srgbClr val="FA7B17"/>
          </p15:clr>
        </p15:guide>
        <p15:guide id="2" orient="horz" pos="3118">
          <p15:clr>
            <a:srgbClr val="FA7B17"/>
          </p15:clr>
        </p15:guide>
        <p15:guide id="3" orient="horz" pos="2723">
          <p15:clr>
            <a:srgbClr val="FA7B17"/>
          </p15:clr>
        </p15:guide>
        <p15:guide id="4" pos="522">
          <p15:clr>
            <a:srgbClr val="FA7B17"/>
          </p15:clr>
        </p15:guide>
        <p15:guide id="5" orient="horz" pos="227">
          <p15:clr>
            <a:srgbClr val="FA7B17"/>
          </p15:clr>
        </p15:guide>
        <p15:guide id="6" orient="horz" pos="68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and Text">
  <p:cSld name="TITLE_AND_BODY_1_1">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4724400" y="362301"/>
            <a:ext cx="38862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7057"/>
              </a:buClr>
              <a:buSzPts val="3000"/>
              <a:buChar char="●"/>
              <a:defRPr sz="3000" b="1">
                <a:solidFill>
                  <a:srgbClr val="FF7057"/>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6" name="Google Shape;46;p8"/>
          <p:cNvSpPr txBox="1">
            <a:spLocks noGrp="1"/>
          </p:cNvSpPr>
          <p:nvPr>
            <p:ph type="body" idx="1"/>
          </p:nvPr>
        </p:nvSpPr>
        <p:spPr>
          <a:xfrm>
            <a:off x="4724400" y="1091766"/>
            <a:ext cx="3810000" cy="3695100"/>
          </a:xfrm>
          <a:prstGeom prst="rect">
            <a:avLst/>
          </a:prstGeom>
          <a:noFill/>
          <a:ln>
            <a:noFill/>
          </a:ln>
        </p:spPr>
        <p:txBody>
          <a:bodyPr spcFirstLastPara="1" wrap="square" lIns="91425" tIns="91425" rIns="91425" bIns="91425" anchor="t" anchorCtr="0">
            <a:noAutofit/>
          </a:bodyPr>
          <a:lstStyle>
            <a:lvl1pPr marL="457200" lvl="0" indent="-381000" rtl="0">
              <a:spcBef>
                <a:spcPts val="0"/>
              </a:spcBef>
              <a:spcAft>
                <a:spcPts val="0"/>
              </a:spcAft>
              <a:buSzPts val="2400"/>
              <a:buChar char="●"/>
              <a:defRPr sz="2400"/>
            </a:lvl1pPr>
            <a:lvl2pPr marL="914400" lvl="1" indent="-342900" rtl="0">
              <a:spcBef>
                <a:spcPts val="0"/>
              </a:spcBef>
              <a:spcAft>
                <a:spcPts val="0"/>
              </a:spcAft>
              <a:buSzPts val="1800"/>
              <a:buChar char="○"/>
              <a:defRPr sz="1800"/>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7" name="Google Shape;4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48" name="Google Shape;48;p8"/>
          <p:cNvPicPr preferRelativeResize="0"/>
          <p:nvPr/>
        </p:nvPicPr>
        <p:blipFill>
          <a:blip r:embed="rId2">
            <a:alphaModFix/>
          </a:blip>
          <a:stretch>
            <a:fillRect/>
          </a:stretch>
        </p:blipFill>
        <p:spPr>
          <a:xfrm>
            <a:off x="191399" y="4322799"/>
            <a:ext cx="626200" cy="624925"/>
          </a:xfrm>
          <a:prstGeom prst="rect">
            <a:avLst/>
          </a:prstGeom>
          <a:noFill/>
          <a:ln>
            <a:noFill/>
          </a:ln>
        </p:spPr>
      </p:pic>
      <p:sp>
        <p:nvSpPr>
          <p:cNvPr id="49" name="Google Shape;49;p8"/>
          <p:cNvSpPr/>
          <p:nvPr/>
        </p:nvSpPr>
        <p:spPr>
          <a:xfrm>
            <a:off x="0" y="0"/>
            <a:ext cx="4465200" cy="518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i="1"/>
              <a:t>Insert and crop image</a:t>
            </a:r>
            <a:endParaRPr i="1"/>
          </a:p>
        </p:txBody>
      </p:sp>
    </p:spTree>
  </p:cSld>
  <p:clrMapOvr>
    <a:masterClrMapping/>
  </p:clrMapOvr>
  <p:extLst>
    <p:ext uri="{DCECCB84-F9BA-43D5-87BE-67443E8EF086}">
      <p15:sldGuideLst xmlns:p15="http://schemas.microsoft.com/office/powerpoint/2012/main">
        <p15:guide id="1" pos="113">
          <p15:clr>
            <a:srgbClr val="FA7B17"/>
          </p15:clr>
        </p15:guide>
        <p15:guide id="2" orient="horz" pos="3118">
          <p15:clr>
            <a:srgbClr val="FA7B17"/>
          </p15:clr>
        </p15:guide>
        <p15:guide id="3" orient="horz" pos="2723">
          <p15:clr>
            <a:srgbClr val="FA7B17"/>
          </p15:clr>
        </p15:guide>
        <p15:guide id="4" pos="522">
          <p15:clr>
            <a:srgbClr val="FA7B17"/>
          </p15:clr>
        </p15:guide>
        <p15:guide id="5" orient="horz" pos="227">
          <p15:clr>
            <a:srgbClr val="FA7B17"/>
          </p15:clr>
        </p15:guide>
        <p15:guide id="6" orient="horz" pos="68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CUSTOM_6">
    <p:spTree>
      <p:nvGrpSpPr>
        <p:cNvPr id="1" name="Shape 50"/>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118">
          <p15:clr>
            <a:srgbClr val="FA7B17"/>
          </p15:clr>
        </p15:guide>
        <p15:guide id="2" orient="horz" pos="2721">
          <p15:clr>
            <a:srgbClr val="FA7B17"/>
          </p15:clr>
        </p15:guide>
        <p15:guide id="3" orient="horz" pos="680">
          <p15:clr>
            <a:srgbClr val="FA7B17"/>
          </p15:clr>
        </p15:guide>
        <p15:guide id="4" orient="horz" pos="227">
          <p15:clr>
            <a:srgbClr val="FA7B17"/>
          </p15:clr>
        </p15:guide>
        <p15:guide id="5" pos="113">
          <p15:clr>
            <a:srgbClr val="FA7B17"/>
          </p15:clr>
        </p15:guide>
        <p15:guide id="6" pos="519">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eak page">
  <p:cSld name="CUSTOM">
    <p:spTree>
      <p:nvGrpSpPr>
        <p:cNvPr id="1" name="Shape 51"/>
        <p:cNvGrpSpPr/>
        <p:nvPr/>
      </p:nvGrpSpPr>
      <p:grpSpPr>
        <a:xfrm>
          <a:off x="0" y="0"/>
          <a:ext cx="0" cy="0"/>
          <a:chOff x="0" y="0"/>
          <a:chExt cx="0" cy="0"/>
        </a:xfrm>
      </p:grpSpPr>
      <p:pic>
        <p:nvPicPr>
          <p:cNvPr id="52" name="Google Shape;52;p10"/>
          <p:cNvPicPr preferRelativeResize="0"/>
          <p:nvPr/>
        </p:nvPicPr>
        <p:blipFill rotWithShape="1">
          <a:blip r:embed="rId2">
            <a:alphaModFix/>
          </a:blip>
          <a:srcRect/>
          <a:stretch/>
        </p:blipFill>
        <p:spPr>
          <a:xfrm>
            <a:off x="0" y="-42850"/>
            <a:ext cx="9144000" cy="5186349"/>
          </a:xfrm>
          <a:prstGeom prst="rect">
            <a:avLst/>
          </a:prstGeom>
          <a:noFill/>
          <a:ln>
            <a:noFill/>
          </a:ln>
        </p:spPr>
      </p:pic>
      <p:sp>
        <p:nvSpPr>
          <p:cNvPr id="53" name="Google Shape;53;p10"/>
          <p:cNvSpPr txBox="1">
            <a:spLocks noGrp="1"/>
          </p:cNvSpPr>
          <p:nvPr>
            <p:ph type="title"/>
          </p:nvPr>
        </p:nvSpPr>
        <p:spPr>
          <a:xfrm>
            <a:off x="838200" y="1097700"/>
            <a:ext cx="7704600" cy="959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000" b="1">
                <a:solidFill>
                  <a:srgbClr val="FF7057"/>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pic>
        <p:nvPicPr>
          <p:cNvPr id="54" name="Google Shape;54;p10"/>
          <p:cNvPicPr preferRelativeResize="0"/>
          <p:nvPr/>
        </p:nvPicPr>
        <p:blipFill>
          <a:blip r:embed="rId3">
            <a:alphaModFix/>
          </a:blip>
          <a:stretch>
            <a:fillRect/>
          </a:stretch>
        </p:blipFill>
        <p:spPr>
          <a:xfrm>
            <a:off x="190800" y="4320000"/>
            <a:ext cx="625800" cy="625800"/>
          </a:xfrm>
          <a:prstGeom prst="rect">
            <a:avLst/>
          </a:prstGeom>
          <a:noFill/>
          <a:ln>
            <a:noFill/>
          </a:ln>
        </p:spPr>
      </p:pic>
    </p:spTree>
  </p:cSld>
  <p:clrMapOvr>
    <a:masterClrMapping/>
  </p:clrMapOvr>
  <p:extLst>
    <p:ext uri="{DCECCB84-F9BA-43D5-87BE-67443E8EF086}">
      <p15:sldGuideLst xmlns:p15="http://schemas.microsoft.com/office/powerpoint/2012/main">
        <p15:guide id="1" pos="113">
          <p15:clr>
            <a:srgbClr val="FA7B17"/>
          </p15:clr>
        </p15:guide>
        <p15:guide id="2" orient="horz" pos="3118">
          <p15:clr>
            <a:srgbClr val="FA7B17"/>
          </p15:clr>
        </p15:guide>
        <p15:guide id="3" orient="horz" pos="2721">
          <p15:clr>
            <a:srgbClr val="FA7B17"/>
          </p15:clr>
        </p15:guide>
        <p15:guide id="4" pos="519">
          <p15:clr>
            <a:srgbClr val="FA7B17"/>
          </p15:clr>
        </p15:guide>
        <p15:guide id="5" orient="horz" pos="227">
          <p15:clr>
            <a:srgbClr val="FA7B17"/>
          </p15:clr>
        </p15:guide>
        <p15:guide id="6" orient="horz" pos="680">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ctrTitle"/>
          </p:nvPr>
        </p:nvSpPr>
        <p:spPr>
          <a:xfrm>
            <a:off x="311700" y="2065650"/>
            <a:ext cx="8520600" cy="180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What Works for Children’s Social Care</a:t>
            </a:r>
            <a:endParaRPr/>
          </a:p>
        </p:txBody>
      </p:sp>
      <p:sp>
        <p:nvSpPr>
          <p:cNvPr id="90" name="Google Shape;90;p19"/>
          <p:cNvSpPr txBox="1">
            <a:spLocks noGrp="1"/>
          </p:cNvSpPr>
          <p:nvPr>
            <p:ph type="subTitle" idx="1"/>
          </p:nvPr>
        </p:nvSpPr>
        <p:spPr>
          <a:xfrm>
            <a:off x="311700" y="4400174"/>
            <a:ext cx="8520600" cy="44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Social Worker Polling</a:t>
            </a:r>
            <a:endParaRPr/>
          </a:p>
        </p:txBody>
      </p:sp>
      <p:sp>
        <p:nvSpPr>
          <p:cNvPr id="148" name="Google Shape;148;p28"/>
          <p:cNvSpPr txBox="1">
            <a:spLocks noGrp="1"/>
          </p:cNvSpPr>
          <p:nvPr>
            <p:ph type="body" idx="1"/>
          </p:nvPr>
        </p:nvSpPr>
        <p:spPr>
          <a:xfrm>
            <a:off x="831333" y="1066800"/>
            <a:ext cx="8064600" cy="3695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GB"/>
              <a:t>Asking the social workers what matters to them</a:t>
            </a:r>
            <a:endParaRPr/>
          </a:p>
          <a:p>
            <a:pPr marL="0" lvl="0" indent="0" algn="l" rtl="0">
              <a:spcBef>
                <a:spcPts val="0"/>
              </a:spcBef>
              <a:spcAft>
                <a:spcPts val="0"/>
              </a:spcAft>
              <a:buNone/>
            </a:pPr>
            <a:endParaRPr/>
          </a:p>
          <a:p>
            <a:pPr marL="457200" lvl="0" indent="-381000" algn="l" rtl="0">
              <a:spcBef>
                <a:spcPts val="0"/>
              </a:spcBef>
              <a:spcAft>
                <a:spcPts val="0"/>
              </a:spcAft>
              <a:buSzPts val="2400"/>
              <a:buChar char="●"/>
            </a:pPr>
            <a:r>
              <a:rPr lang="en-GB"/>
              <a:t>Helping to shape our research priorities</a:t>
            </a:r>
            <a:endParaRPr/>
          </a:p>
          <a:p>
            <a:pPr marL="457200" lvl="0" indent="0" algn="l" rtl="0">
              <a:spcBef>
                <a:spcPts val="0"/>
              </a:spcBef>
              <a:spcAft>
                <a:spcPts val="0"/>
              </a:spcAft>
              <a:buNone/>
            </a:pPr>
            <a:endParaRPr/>
          </a:p>
          <a:p>
            <a:pPr marL="457200" lvl="0" indent="-381000" algn="l" rtl="0">
              <a:spcBef>
                <a:spcPts val="0"/>
              </a:spcBef>
              <a:spcAft>
                <a:spcPts val="0"/>
              </a:spcAft>
              <a:buSzPts val="2400"/>
              <a:buChar char="●"/>
            </a:pPr>
            <a:r>
              <a:rPr lang="en-GB"/>
              <a:t>We aim to sign up 1,000 social workers across the country and conduct online polls once month.</a:t>
            </a:r>
            <a:endParaRPr/>
          </a:p>
          <a:p>
            <a:pPr marL="45720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1959000" y="1681500"/>
            <a:ext cx="5226000" cy="178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a:t>Trials, Pilots and Research</a:t>
            </a:r>
            <a:endParaRPr sz="48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30"/>
          <p:cNvPicPr preferRelativeResize="0"/>
          <p:nvPr/>
        </p:nvPicPr>
        <p:blipFill rotWithShape="1">
          <a:blip r:embed="rId3">
            <a:alphaModFix/>
          </a:blip>
          <a:srcRect t="4971" b="4962"/>
          <a:stretch/>
        </p:blipFill>
        <p:spPr>
          <a:xfrm>
            <a:off x="-6650" y="-25850"/>
            <a:ext cx="9144003" cy="5489804"/>
          </a:xfrm>
          <a:prstGeom prst="rect">
            <a:avLst/>
          </a:prstGeom>
          <a:noFill/>
          <a:ln>
            <a:noFill/>
          </a:ln>
        </p:spPr>
      </p:pic>
      <p:sp>
        <p:nvSpPr>
          <p:cNvPr id="159" name="Google Shape;159;p30"/>
          <p:cNvSpPr/>
          <p:nvPr/>
        </p:nvSpPr>
        <p:spPr>
          <a:xfrm>
            <a:off x="5661050" y="382175"/>
            <a:ext cx="2746800" cy="5811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a:t>EVALUATION</a:t>
            </a:r>
            <a:endParaRPr sz="30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800"/>
              <a:t>Strengthening Families, Protecting Children</a:t>
            </a:r>
            <a:endParaRPr sz="2800"/>
          </a:p>
        </p:txBody>
      </p:sp>
      <p:sp>
        <p:nvSpPr>
          <p:cNvPr id="165" name="Google Shape;165;p31"/>
          <p:cNvSpPr txBox="1">
            <a:spLocks noGrp="1"/>
          </p:cNvSpPr>
          <p:nvPr>
            <p:ph type="body" idx="1"/>
          </p:nvPr>
        </p:nvSpPr>
        <p:spPr>
          <a:xfrm>
            <a:off x="831333" y="1066800"/>
            <a:ext cx="8064600" cy="36951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GB" sz="1800"/>
              <a:t>Evaluating the roll out of three whole system change interventions:</a:t>
            </a:r>
            <a:endParaRPr sz="1800"/>
          </a:p>
          <a:p>
            <a:pPr marL="914400" lvl="1" indent="-342900" algn="l" rtl="0">
              <a:lnSpc>
                <a:spcPct val="115000"/>
              </a:lnSpc>
              <a:spcBef>
                <a:spcPts val="0"/>
              </a:spcBef>
              <a:spcAft>
                <a:spcPts val="0"/>
              </a:spcAft>
              <a:buSzPts val="1800"/>
              <a:buChar char="○"/>
            </a:pPr>
            <a:r>
              <a:rPr lang="en-GB" sz="1800"/>
              <a:t>Leeds Family Valued</a:t>
            </a:r>
            <a:endParaRPr/>
          </a:p>
          <a:p>
            <a:pPr marL="914400" lvl="1" indent="-342900" algn="l" rtl="0">
              <a:lnSpc>
                <a:spcPct val="115000"/>
              </a:lnSpc>
              <a:spcBef>
                <a:spcPts val="0"/>
              </a:spcBef>
              <a:spcAft>
                <a:spcPts val="0"/>
              </a:spcAft>
              <a:buSzPts val="1800"/>
              <a:buChar char="○"/>
            </a:pPr>
            <a:r>
              <a:rPr lang="en-GB" sz="1800"/>
              <a:t>Hertfordshire Family Safeguarding </a:t>
            </a:r>
            <a:endParaRPr/>
          </a:p>
          <a:p>
            <a:pPr marL="914400" lvl="1" indent="-342900" algn="l" rtl="0">
              <a:lnSpc>
                <a:spcPct val="115000"/>
              </a:lnSpc>
              <a:spcBef>
                <a:spcPts val="0"/>
              </a:spcBef>
              <a:spcAft>
                <a:spcPts val="0"/>
              </a:spcAft>
              <a:buSzPts val="1800"/>
              <a:buChar char="○"/>
            </a:pPr>
            <a:r>
              <a:rPr lang="en-GB" sz="1800"/>
              <a:t>North Yorkshire’s No Wrong Door</a:t>
            </a:r>
            <a:endParaRPr/>
          </a:p>
          <a:p>
            <a:pPr marL="914400" lvl="0" indent="0" algn="l" rtl="0">
              <a:lnSpc>
                <a:spcPct val="115000"/>
              </a:lnSpc>
              <a:spcBef>
                <a:spcPts val="0"/>
              </a:spcBef>
              <a:spcAft>
                <a:spcPts val="0"/>
              </a:spcAft>
              <a:buNone/>
            </a:pPr>
            <a:endParaRPr/>
          </a:p>
          <a:p>
            <a:pPr marL="457200" lvl="0" indent="-342900" algn="l" rtl="0">
              <a:lnSpc>
                <a:spcPct val="115000"/>
              </a:lnSpc>
              <a:spcBef>
                <a:spcPts val="0"/>
              </a:spcBef>
              <a:spcAft>
                <a:spcPts val="0"/>
              </a:spcAft>
              <a:buSzPts val="1800"/>
              <a:buChar char="●"/>
            </a:pPr>
            <a:r>
              <a:rPr lang="en-GB" sz="1800"/>
              <a:t>Each model will launch in a non-randomly selected trailblazer, followed by a pilot evaluation. The interventions will then be rolled out in a random order to a further five local authorities for each programme (15 in total). </a:t>
            </a:r>
            <a:endParaRPr sz="1800"/>
          </a:p>
          <a:p>
            <a:pPr marL="45720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Char char="●"/>
            </a:pPr>
            <a:r>
              <a:rPr lang="en-GB" sz="1800"/>
              <a:t>We will be evaluating outcomes in children’s social care and education</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Supporting Families, Investing in Practice</a:t>
            </a:r>
            <a:endParaRPr/>
          </a:p>
        </p:txBody>
      </p:sp>
      <p:sp>
        <p:nvSpPr>
          <p:cNvPr id="171" name="Google Shape;171;p32"/>
          <p:cNvSpPr txBox="1">
            <a:spLocks noGrp="1"/>
          </p:cNvSpPr>
          <p:nvPr>
            <p:ph type="body" idx="1"/>
          </p:nvPr>
        </p:nvSpPr>
        <p:spPr>
          <a:xfrm>
            <a:off x="831333" y="1066800"/>
            <a:ext cx="8064600" cy="36951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GB" sz="1800"/>
              <a:t>This programme expands the roll-out and use of three promising interventions in over 60 local authorities: </a:t>
            </a:r>
            <a:endParaRPr sz="1800"/>
          </a:p>
          <a:p>
            <a:pPr marL="914400" lvl="1" indent="-342900" algn="l" rtl="0">
              <a:lnSpc>
                <a:spcPct val="115000"/>
              </a:lnSpc>
              <a:spcBef>
                <a:spcPts val="0"/>
              </a:spcBef>
              <a:spcAft>
                <a:spcPts val="0"/>
              </a:spcAft>
              <a:buSzPts val="1800"/>
              <a:buChar char="○"/>
            </a:pPr>
            <a:r>
              <a:rPr lang="en-GB" sz="1800"/>
              <a:t>Family Group Conferencing</a:t>
            </a:r>
            <a:endParaRPr/>
          </a:p>
          <a:p>
            <a:pPr marL="914400" lvl="1" indent="-342900" algn="l" rtl="0">
              <a:lnSpc>
                <a:spcPct val="115000"/>
              </a:lnSpc>
              <a:spcBef>
                <a:spcPts val="0"/>
              </a:spcBef>
              <a:spcAft>
                <a:spcPts val="0"/>
              </a:spcAft>
              <a:buSzPts val="1800"/>
              <a:buChar char="○"/>
            </a:pPr>
            <a:r>
              <a:rPr lang="en-GB" sz="1800"/>
              <a:t>Family Drug and Alcohol Courts</a:t>
            </a:r>
            <a:endParaRPr/>
          </a:p>
          <a:p>
            <a:pPr marL="914400" lvl="1" indent="-342900" algn="l" rtl="0">
              <a:lnSpc>
                <a:spcPct val="115000"/>
              </a:lnSpc>
              <a:spcBef>
                <a:spcPts val="0"/>
              </a:spcBef>
              <a:spcAft>
                <a:spcPts val="0"/>
              </a:spcAft>
              <a:buSzPts val="1800"/>
              <a:buChar char="○"/>
            </a:pPr>
            <a:r>
              <a:rPr lang="en-GB" sz="1800"/>
              <a:t>Mockingbird Family Model </a:t>
            </a:r>
            <a:endParaRPr/>
          </a:p>
          <a:p>
            <a:pPr marL="914400" lvl="0" indent="0" algn="l" rtl="0">
              <a:lnSpc>
                <a:spcPct val="115000"/>
              </a:lnSpc>
              <a:spcBef>
                <a:spcPts val="0"/>
              </a:spcBef>
              <a:spcAft>
                <a:spcPts val="0"/>
              </a:spcAft>
              <a:buNone/>
            </a:pPr>
            <a:endParaRPr/>
          </a:p>
          <a:p>
            <a:pPr marL="457200" lvl="0" indent="-342900" algn="l" rtl="0">
              <a:lnSpc>
                <a:spcPct val="115000"/>
              </a:lnSpc>
              <a:spcBef>
                <a:spcPts val="0"/>
              </a:spcBef>
              <a:spcAft>
                <a:spcPts val="0"/>
              </a:spcAft>
              <a:buSzPts val="1800"/>
              <a:buChar char="●"/>
            </a:pPr>
            <a:r>
              <a:rPr lang="en-GB" sz="1800"/>
              <a:t>The programme will be designed and run by independent evaluators, Coram, NatCen and the Rees Centre, Oxford University</a:t>
            </a:r>
            <a:endParaRPr sz="1800"/>
          </a:p>
          <a:p>
            <a:pPr marL="45720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Char char="●"/>
            </a:pPr>
            <a:r>
              <a:rPr lang="en-GB" sz="1800"/>
              <a:t>The programme is run in partnership with the Department for Education, Daybreak, the Centre for Justice Innovation and The Fostering Network.</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Signs of Safety</a:t>
            </a:r>
            <a:endParaRPr/>
          </a:p>
        </p:txBody>
      </p:sp>
      <p:sp>
        <p:nvSpPr>
          <p:cNvPr id="177" name="Google Shape;177;p33"/>
          <p:cNvSpPr txBox="1">
            <a:spLocks noGrp="1"/>
          </p:cNvSpPr>
          <p:nvPr>
            <p:ph type="body" idx="1"/>
          </p:nvPr>
        </p:nvSpPr>
        <p:spPr>
          <a:xfrm>
            <a:off x="831333" y="1066800"/>
            <a:ext cx="8064600" cy="36951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GB" sz="1800"/>
              <a:t>Working to improve evidence base for Signs of Safety</a:t>
            </a:r>
            <a:endParaRPr sz="1800"/>
          </a:p>
          <a:p>
            <a:pPr marL="45720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Char char="●"/>
            </a:pPr>
            <a:r>
              <a:rPr lang="en-GB" sz="1800"/>
              <a:t>Main evaluation is a mix of qualitative evaluation and analysis of national level outcome data</a:t>
            </a:r>
            <a:endParaRPr sz="1800"/>
          </a:p>
          <a:p>
            <a:pPr marL="45720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Char char="●"/>
            </a:pPr>
            <a:r>
              <a:rPr lang="en-GB" sz="1800"/>
              <a:t>Supplemented with a quasi-experimental difference in difference approach, comparing outcomes in the ten pilot authorities with those in other authorities matched on characteristics and trends</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Practice in Need of Evidence (PINE)</a:t>
            </a:r>
            <a:endParaRPr/>
          </a:p>
        </p:txBody>
      </p:sp>
      <p:sp>
        <p:nvSpPr>
          <p:cNvPr id="183" name="Google Shape;183;p34"/>
          <p:cNvSpPr txBox="1">
            <a:spLocks noGrp="1"/>
          </p:cNvSpPr>
          <p:nvPr>
            <p:ph type="body" idx="1"/>
          </p:nvPr>
        </p:nvSpPr>
        <p:spPr>
          <a:xfrm>
            <a:off x="828008" y="935000"/>
            <a:ext cx="8064600" cy="369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b="1"/>
              <a:t>Who is it for?</a:t>
            </a:r>
            <a:endParaRPr sz="1800" b="1"/>
          </a:p>
          <a:p>
            <a:pPr marL="457200" lvl="0" indent="-342900" algn="l" rtl="0">
              <a:spcBef>
                <a:spcPts val="0"/>
              </a:spcBef>
              <a:spcAft>
                <a:spcPts val="0"/>
              </a:spcAft>
              <a:buSzPts val="1800"/>
              <a:buChar char="●"/>
            </a:pPr>
            <a:r>
              <a:rPr lang="en-GB" sz="1800"/>
              <a:t>Local authorities and organisations using the most promising practices, who want to develop evidence of what works</a:t>
            </a:r>
            <a:endParaRPr sz="1800"/>
          </a:p>
          <a:p>
            <a:pPr marL="0" lvl="0" indent="0" algn="l" rtl="0">
              <a:spcBef>
                <a:spcPts val="0"/>
              </a:spcBef>
              <a:spcAft>
                <a:spcPts val="0"/>
              </a:spcAft>
              <a:buNone/>
            </a:pPr>
            <a:br>
              <a:rPr lang="en-GB" sz="1800" b="1"/>
            </a:br>
            <a:r>
              <a:rPr lang="en-GB" sz="1800" b="1"/>
              <a:t>How does it work?</a:t>
            </a:r>
            <a:endParaRPr sz="1800" b="1"/>
          </a:p>
          <a:p>
            <a:pPr marL="457200" lvl="0" indent="-342900" algn="l" rtl="0">
              <a:spcBef>
                <a:spcPts val="0"/>
              </a:spcBef>
              <a:spcAft>
                <a:spcPts val="0"/>
              </a:spcAft>
              <a:buSzPts val="1800"/>
              <a:buChar char="●"/>
            </a:pPr>
            <a:r>
              <a:rPr lang="en-GB" sz="1800"/>
              <a:t>Local Authorities and organisations are provided with tools and support, via our PINE Portal,  to help them evaluate their practices and produce robust evidence</a:t>
            </a:r>
            <a:endParaRPr sz="1800"/>
          </a:p>
          <a:p>
            <a:pPr marL="0" lvl="0" indent="0" algn="l" rtl="0">
              <a:spcBef>
                <a:spcPts val="0"/>
              </a:spcBef>
              <a:spcAft>
                <a:spcPts val="0"/>
              </a:spcAft>
              <a:buNone/>
            </a:pPr>
            <a:br>
              <a:rPr lang="en-GB" sz="1800" b="1"/>
            </a:br>
            <a:r>
              <a:rPr lang="en-GB" sz="1800" b="1"/>
              <a:t>Outcomes</a:t>
            </a:r>
            <a:endParaRPr sz="1800" b="1"/>
          </a:p>
          <a:p>
            <a:pPr marL="457200" lvl="0" indent="-342900" algn="l" rtl="0">
              <a:lnSpc>
                <a:spcPct val="115000"/>
              </a:lnSpc>
              <a:spcBef>
                <a:spcPts val="0"/>
              </a:spcBef>
              <a:spcAft>
                <a:spcPts val="0"/>
              </a:spcAft>
              <a:buClr>
                <a:schemeClr val="dk1"/>
              </a:buClr>
              <a:buSzPts val="1800"/>
              <a:buChar char="●"/>
            </a:pPr>
            <a:r>
              <a:rPr lang="en-GB" sz="1800"/>
              <a:t>Preliminary evidence of the effectiveness of a promising practice</a:t>
            </a:r>
            <a:endParaRPr sz="1800"/>
          </a:p>
          <a:p>
            <a:pPr marL="457200" lvl="0" indent="-342900" algn="l" rtl="0">
              <a:lnSpc>
                <a:spcPct val="115000"/>
              </a:lnSpc>
              <a:spcBef>
                <a:spcPts val="0"/>
              </a:spcBef>
              <a:spcAft>
                <a:spcPts val="0"/>
              </a:spcAft>
              <a:buClr>
                <a:schemeClr val="dk1"/>
              </a:buClr>
              <a:buSzPts val="1800"/>
              <a:buChar char="●"/>
            </a:pPr>
            <a:r>
              <a:rPr lang="en-GB" sz="1800"/>
              <a:t>An organisational culture that values and uses evidence</a:t>
            </a:r>
            <a:endParaRPr sz="1800"/>
          </a:p>
          <a:p>
            <a:pPr marL="457200" lvl="0" indent="-342900" algn="l" rtl="0">
              <a:lnSpc>
                <a:spcPct val="115000"/>
              </a:lnSpc>
              <a:spcBef>
                <a:spcPts val="0"/>
              </a:spcBef>
              <a:spcAft>
                <a:spcPts val="0"/>
              </a:spcAft>
              <a:buClr>
                <a:schemeClr val="dk1"/>
              </a:buClr>
              <a:buSzPts val="1800"/>
              <a:buChar char="●"/>
            </a:pPr>
            <a:r>
              <a:rPr lang="en-GB" sz="1800"/>
              <a:t>Strong partnership between WWCSC and the sector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Bolton Metropolitan Borough Council</a:t>
            </a:r>
            <a:endParaRPr/>
          </a:p>
        </p:txBody>
      </p:sp>
      <p:sp>
        <p:nvSpPr>
          <p:cNvPr id="189" name="Google Shape;189;p35"/>
          <p:cNvSpPr txBox="1">
            <a:spLocks noGrp="1"/>
          </p:cNvSpPr>
          <p:nvPr>
            <p:ph type="body" idx="1"/>
          </p:nvPr>
        </p:nvSpPr>
        <p:spPr>
          <a:xfrm>
            <a:off x="831333" y="1066800"/>
            <a:ext cx="8064600" cy="36951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GB" sz="1800">
                <a:solidFill>
                  <a:schemeClr val="dk1"/>
                </a:solidFill>
              </a:rPr>
              <a:t>Designated Safeguarding Leads in school are responsible for safeguarding but have no formal supervision. </a:t>
            </a:r>
            <a:endParaRPr sz="18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GB" sz="1800">
                <a:solidFill>
                  <a:schemeClr val="dk1"/>
                </a:solidFill>
              </a:rPr>
              <a:t>Hypothesis that this impacts on the quantity and quality of referrals to children’s social care.</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GB" sz="1800">
                <a:solidFill>
                  <a:schemeClr val="dk1"/>
                </a:solidFill>
              </a:rPr>
              <a:t>The project aims to support Designated Safeguarding Leads in Bolton to manage the demands placed on them through formal supervision. </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p:txBody>
      </p:sp>
      <p:pic>
        <p:nvPicPr>
          <p:cNvPr id="190" name="Google Shape;190;p35"/>
          <p:cNvPicPr preferRelativeResize="0"/>
          <p:nvPr/>
        </p:nvPicPr>
        <p:blipFill>
          <a:blip r:embed="rId3">
            <a:alphaModFix/>
          </a:blip>
          <a:stretch>
            <a:fillRect/>
          </a:stretch>
        </p:blipFill>
        <p:spPr>
          <a:xfrm>
            <a:off x="7684050" y="3649375"/>
            <a:ext cx="1364950" cy="1346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6"/>
          <p:cNvPicPr preferRelativeResize="0"/>
          <p:nvPr/>
        </p:nvPicPr>
        <p:blipFill rotWithShape="1">
          <a:blip r:embed="rId3">
            <a:alphaModFix/>
          </a:blip>
          <a:srcRect b="9559"/>
          <a:stretch/>
        </p:blipFill>
        <p:spPr>
          <a:xfrm>
            <a:off x="-395700" y="-608150"/>
            <a:ext cx="9539693" cy="5751647"/>
          </a:xfrm>
          <a:prstGeom prst="rect">
            <a:avLst/>
          </a:prstGeom>
          <a:noFill/>
          <a:ln>
            <a:noFill/>
          </a:ln>
        </p:spPr>
      </p:pic>
      <p:sp>
        <p:nvSpPr>
          <p:cNvPr id="196" name="Google Shape;196;p36"/>
          <p:cNvSpPr/>
          <p:nvPr/>
        </p:nvSpPr>
        <p:spPr>
          <a:xfrm>
            <a:off x="5661050" y="382175"/>
            <a:ext cx="1942800" cy="5811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a:t>CHANGE</a:t>
            </a:r>
            <a:endParaRPr sz="3000" b="1"/>
          </a:p>
        </p:txBody>
      </p:sp>
      <p:sp>
        <p:nvSpPr>
          <p:cNvPr id="197" name="Google Shape;197;p36"/>
          <p:cNvSpPr/>
          <p:nvPr/>
        </p:nvSpPr>
        <p:spPr>
          <a:xfrm>
            <a:off x="5661050" y="1012311"/>
            <a:ext cx="2404500" cy="5811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a:t>PROJECTS</a:t>
            </a:r>
            <a:endParaRPr sz="30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7"/>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Change Projects</a:t>
            </a:r>
            <a:endParaRPr/>
          </a:p>
        </p:txBody>
      </p:sp>
      <p:sp>
        <p:nvSpPr>
          <p:cNvPr id="203" name="Google Shape;203;p37"/>
          <p:cNvSpPr txBox="1">
            <a:spLocks noGrp="1"/>
          </p:cNvSpPr>
          <p:nvPr>
            <p:ph type="body" idx="1"/>
          </p:nvPr>
        </p:nvSpPr>
        <p:spPr>
          <a:xfrm>
            <a:off x="828000" y="1047475"/>
            <a:ext cx="8064600" cy="39870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222222"/>
              </a:buClr>
              <a:buSzPts val="2000"/>
              <a:buChar char="●"/>
            </a:pPr>
            <a:r>
              <a:rPr lang="en-GB" sz="2000">
                <a:solidFill>
                  <a:srgbClr val="222222"/>
                </a:solidFill>
              </a:rPr>
              <a:t>Focusing on key issues that the Centre identified through its initial engagement and research work with the sector and key stakeholders</a:t>
            </a:r>
            <a:endParaRPr sz="2000">
              <a:solidFill>
                <a:srgbClr val="1D1D1D"/>
              </a:solidFill>
            </a:endParaRPr>
          </a:p>
          <a:p>
            <a:pPr marL="457200" lvl="0" indent="-355600" algn="l" rtl="0">
              <a:lnSpc>
                <a:spcPct val="115000"/>
              </a:lnSpc>
              <a:spcBef>
                <a:spcPts val="0"/>
              </a:spcBef>
              <a:spcAft>
                <a:spcPts val="0"/>
              </a:spcAft>
              <a:buClr>
                <a:srgbClr val="222222"/>
              </a:buClr>
              <a:buSzPts val="2000"/>
              <a:buChar char="●"/>
            </a:pPr>
            <a:r>
              <a:rPr lang="en-GB" sz="2000">
                <a:solidFill>
                  <a:srgbClr val="222222"/>
                </a:solidFill>
              </a:rPr>
              <a:t>Running until March 2020</a:t>
            </a:r>
            <a:endParaRPr sz="2000">
              <a:solidFill>
                <a:srgbClr val="222222"/>
              </a:solidFill>
            </a:endParaRPr>
          </a:p>
          <a:p>
            <a:pPr marL="457200" lvl="0" indent="-355600" algn="l" rtl="0">
              <a:lnSpc>
                <a:spcPct val="115000"/>
              </a:lnSpc>
              <a:spcBef>
                <a:spcPts val="0"/>
              </a:spcBef>
              <a:spcAft>
                <a:spcPts val="0"/>
              </a:spcAft>
              <a:buClr>
                <a:srgbClr val="222222"/>
              </a:buClr>
              <a:buSzPts val="2000"/>
              <a:buChar char="●"/>
            </a:pPr>
            <a:r>
              <a:rPr lang="en-GB" sz="2000">
                <a:solidFill>
                  <a:srgbClr val="222222"/>
                </a:solidFill>
              </a:rPr>
              <a:t>Two projects </a:t>
            </a:r>
            <a:endParaRPr sz="2000">
              <a:solidFill>
                <a:srgbClr val="222222"/>
              </a:solidFill>
            </a:endParaRPr>
          </a:p>
          <a:p>
            <a:pPr marL="914400" lvl="0" indent="0" algn="l" rtl="0">
              <a:lnSpc>
                <a:spcPct val="115000"/>
              </a:lnSpc>
              <a:spcBef>
                <a:spcPts val="0"/>
              </a:spcBef>
              <a:spcAft>
                <a:spcPts val="0"/>
              </a:spcAft>
              <a:buNone/>
            </a:pPr>
            <a:r>
              <a:rPr lang="en-GB" sz="2000">
                <a:solidFill>
                  <a:srgbClr val="222222"/>
                </a:solidFill>
              </a:rPr>
              <a:t>1. Locating social workers in schools to work with children and families</a:t>
            </a:r>
            <a:endParaRPr sz="2000">
              <a:solidFill>
                <a:srgbClr val="222222"/>
              </a:solidFill>
            </a:endParaRPr>
          </a:p>
          <a:p>
            <a:pPr marL="914400" lvl="0" indent="0" algn="l" rtl="0">
              <a:lnSpc>
                <a:spcPct val="115000"/>
              </a:lnSpc>
              <a:spcBef>
                <a:spcPts val="0"/>
              </a:spcBef>
              <a:spcAft>
                <a:spcPts val="0"/>
              </a:spcAft>
              <a:buNone/>
            </a:pPr>
            <a:r>
              <a:rPr lang="en-GB" sz="2000">
                <a:solidFill>
                  <a:srgbClr val="222222"/>
                </a:solidFill>
              </a:rPr>
              <a:t>2. Empowering social workers to take budgetary decisions to prevent the need for children to enter care</a:t>
            </a:r>
            <a:endParaRPr sz="2000">
              <a:solidFill>
                <a:srgbClr val="22222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831329" y="362300"/>
            <a:ext cx="3666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Agenda</a:t>
            </a:r>
            <a:endParaRPr/>
          </a:p>
        </p:txBody>
      </p:sp>
      <p:sp>
        <p:nvSpPr>
          <p:cNvPr id="96" name="Google Shape;96;p20"/>
          <p:cNvSpPr txBox="1">
            <a:spLocks noGrp="1"/>
          </p:cNvSpPr>
          <p:nvPr>
            <p:ph type="body" idx="1"/>
          </p:nvPr>
        </p:nvSpPr>
        <p:spPr>
          <a:xfrm>
            <a:off x="838200" y="838200"/>
            <a:ext cx="3810000" cy="3695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GB"/>
              <a:t>Who are we and what we do</a:t>
            </a:r>
            <a:br>
              <a:rPr lang="en-GB"/>
            </a:br>
            <a:endParaRPr/>
          </a:p>
          <a:p>
            <a:pPr marL="457200" lvl="0" indent="-381000" algn="l" rtl="0">
              <a:spcBef>
                <a:spcPts val="0"/>
              </a:spcBef>
              <a:spcAft>
                <a:spcPts val="0"/>
              </a:spcAft>
              <a:buSzPts val="2400"/>
              <a:buChar char="●"/>
            </a:pPr>
            <a:r>
              <a:rPr lang="en-GB"/>
              <a:t>How we are engaging with the sector</a:t>
            </a:r>
            <a:br>
              <a:rPr lang="en-GB"/>
            </a:br>
            <a:endParaRPr/>
          </a:p>
          <a:p>
            <a:pPr marL="457200" lvl="0" indent="-381000" algn="l" rtl="0">
              <a:spcBef>
                <a:spcPts val="0"/>
              </a:spcBef>
              <a:spcAft>
                <a:spcPts val="0"/>
              </a:spcAft>
              <a:buSzPts val="2400"/>
              <a:buChar char="●"/>
            </a:pPr>
            <a:r>
              <a:rPr lang="en-GB"/>
              <a:t>Current research projects</a:t>
            </a:r>
            <a:br>
              <a:rPr lang="en-GB"/>
            </a:br>
            <a:endParaRPr/>
          </a:p>
          <a:p>
            <a:pPr marL="457200" lvl="0" indent="-381000" algn="l" rtl="0">
              <a:spcBef>
                <a:spcPts val="0"/>
              </a:spcBef>
              <a:spcAft>
                <a:spcPts val="0"/>
              </a:spcAft>
              <a:buSzPts val="2400"/>
              <a:buChar char="●"/>
            </a:pPr>
            <a:r>
              <a:rPr lang="en-GB"/>
              <a:t>Focus on data</a:t>
            </a:r>
            <a:endParaRPr/>
          </a:p>
        </p:txBody>
      </p:sp>
      <p:pic>
        <p:nvPicPr>
          <p:cNvPr id="97" name="Google Shape;97;p20"/>
          <p:cNvPicPr preferRelativeResize="0"/>
          <p:nvPr/>
        </p:nvPicPr>
        <p:blipFill rotWithShape="1">
          <a:blip r:embed="rId3">
            <a:alphaModFix/>
          </a:blip>
          <a:srcRect l="32533" t="4122" r="10048"/>
          <a:stretch/>
        </p:blipFill>
        <p:spPr>
          <a:xfrm>
            <a:off x="4572000" y="0"/>
            <a:ext cx="4634849" cy="5165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8"/>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Social Workers in Schools</a:t>
            </a:r>
            <a:endParaRPr/>
          </a:p>
        </p:txBody>
      </p:sp>
      <p:sp>
        <p:nvSpPr>
          <p:cNvPr id="209" name="Google Shape;209;p38"/>
          <p:cNvSpPr txBox="1">
            <a:spLocks noGrp="1"/>
          </p:cNvSpPr>
          <p:nvPr>
            <p:ph type="body" idx="1"/>
          </p:nvPr>
        </p:nvSpPr>
        <p:spPr>
          <a:xfrm>
            <a:off x="831325" y="914400"/>
            <a:ext cx="8064600" cy="3987000"/>
          </a:xfrm>
          <a:prstGeom prst="rect">
            <a:avLst/>
          </a:prstGeom>
        </p:spPr>
        <p:txBody>
          <a:bodyPr spcFirstLastPara="1" wrap="square" lIns="91425" tIns="91425" rIns="91425" bIns="91425" anchor="t" anchorCtr="0">
            <a:noAutofit/>
          </a:bodyPr>
          <a:lstStyle/>
          <a:p>
            <a:pPr marL="457200" lvl="0" indent="-339725" algn="l" rtl="0">
              <a:lnSpc>
                <a:spcPct val="115000"/>
              </a:lnSpc>
              <a:spcBef>
                <a:spcPts val="0"/>
              </a:spcBef>
              <a:spcAft>
                <a:spcPts val="0"/>
              </a:spcAft>
              <a:buClr>
                <a:srgbClr val="222222"/>
              </a:buClr>
              <a:buSzPts val="1750"/>
              <a:buChar char="●"/>
            </a:pPr>
            <a:r>
              <a:rPr lang="en-GB" sz="1750">
                <a:solidFill>
                  <a:srgbClr val="222222"/>
                </a:solidFill>
              </a:rPr>
              <a:t>Does bringing social work expertise and decision-making closer to where children are located help reduce the need to refer children to statutory processes?</a:t>
            </a:r>
            <a:endParaRPr sz="1750">
              <a:solidFill>
                <a:srgbClr val="222222"/>
              </a:solidFill>
            </a:endParaRPr>
          </a:p>
          <a:p>
            <a:pPr marL="457200" lvl="0" indent="-339725" algn="l" rtl="0">
              <a:lnSpc>
                <a:spcPct val="115000"/>
              </a:lnSpc>
              <a:spcBef>
                <a:spcPts val="0"/>
              </a:spcBef>
              <a:spcAft>
                <a:spcPts val="0"/>
              </a:spcAft>
              <a:buClr>
                <a:srgbClr val="222222"/>
              </a:buClr>
              <a:buSzPts val="1750"/>
              <a:buChar char="●"/>
            </a:pPr>
            <a:r>
              <a:rPr lang="en-GB" sz="1750">
                <a:solidFill>
                  <a:srgbClr val="222222"/>
                </a:solidFill>
              </a:rPr>
              <a:t>Social workers placed in schools in three local authorities:</a:t>
            </a:r>
            <a:endParaRPr sz="1750">
              <a:solidFill>
                <a:srgbClr val="222222"/>
              </a:solidFill>
            </a:endParaRPr>
          </a:p>
          <a:p>
            <a:pPr marL="914400" lvl="1" indent="-339725" algn="l" rtl="0">
              <a:lnSpc>
                <a:spcPct val="115000"/>
              </a:lnSpc>
              <a:spcBef>
                <a:spcPts val="0"/>
              </a:spcBef>
              <a:spcAft>
                <a:spcPts val="0"/>
              </a:spcAft>
              <a:buClr>
                <a:srgbClr val="222222"/>
              </a:buClr>
              <a:buSzPts val="1750"/>
              <a:buChar char="○"/>
            </a:pPr>
            <a:r>
              <a:rPr lang="en-GB" sz="1750">
                <a:solidFill>
                  <a:srgbClr val="222222"/>
                </a:solidFill>
              </a:rPr>
              <a:t>Lambeth</a:t>
            </a:r>
            <a:endParaRPr sz="1750">
              <a:solidFill>
                <a:srgbClr val="222222"/>
              </a:solidFill>
            </a:endParaRPr>
          </a:p>
          <a:p>
            <a:pPr marL="914400" lvl="1" indent="-339725" algn="l" rtl="0">
              <a:lnSpc>
                <a:spcPct val="115000"/>
              </a:lnSpc>
              <a:spcBef>
                <a:spcPts val="0"/>
              </a:spcBef>
              <a:spcAft>
                <a:spcPts val="0"/>
              </a:spcAft>
              <a:buClr>
                <a:srgbClr val="222222"/>
              </a:buClr>
              <a:buSzPts val="1750"/>
              <a:buChar char="○"/>
            </a:pPr>
            <a:r>
              <a:rPr lang="en-GB" sz="1750">
                <a:solidFill>
                  <a:srgbClr val="222222"/>
                </a:solidFill>
              </a:rPr>
              <a:t>Stockport</a:t>
            </a:r>
            <a:endParaRPr sz="1750">
              <a:solidFill>
                <a:srgbClr val="222222"/>
              </a:solidFill>
            </a:endParaRPr>
          </a:p>
          <a:p>
            <a:pPr marL="914400" lvl="1" indent="-339725" algn="l" rtl="0">
              <a:lnSpc>
                <a:spcPct val="115000"/>
              </a:lnSpc>
              <a:spcBef>
                <a:spcPts val="0"/>
              </a:spcBef>
              <a:spcAft>
                <a:spcPts val="0"/>
              </a:spcAft>
              <a:buClr>
                <a:srgbClr val="222222"/>
              </a:buClr>
              <a:buSzPts val="1750"/>
              <a:buChar char="○"/>
            </a:pPr>
            <a:r>
              <a:rPr lang="en-GB" sz="1750">
                <a:solidFill>
                  <a:srgbClr val="222222"/>
                </a:solidFill>
              </a:rPr>
              <a:t>Southampton</a:t>
            </a:r>
            <a:endParaRPr sz="1750">
              <a:solidFill>
                <a:srgbClr val="222222"/>
              </a:solidFill>
            </a:endParaRPr>
          </a:p>
          <a:p>
            <a:pPr marL="457200" lvl="0" indent="-339725" algn="l" rtl="0">
              <a:lnSpc>
                <a:spcPct val="115000"/>
              </a:lnSpc>
              <a:spcBef>
                <a:spcPts val="0"/>
              </a:spcBef>
              <a:spcAft>
                <a:spcPts val="0"/>
              </a:spcAft>
              <a:buClr>
                <a:srgbClr val="222222"/>
              </a:buClr>
              <a:buSzPts val="1750"/>
              <a:buChar char="●"/>
            </a:pPr>
            <a:r>
              <a:rPr lang="en-GB" sz="1750">
                <a:solidFill>
                  <a:srgbClr val="222222"/>
                </a:solidFill>
              </a:rPr>
              <a:t>Findings expected Spring 2020</a:t>
            </a:r>
            <a:endParaRPr sz="1750">
              <a:solidFill>
                <a:srgbClr val="222222"/>
              </a:solidFill>
            </a:endParaRPr>
          </a:p>
          <a:p>
            <a:pPr marL="457200" lvl="0" indent="-339725" algn="l" rtl="0">
              <a:lnSpc>
                <a:spcPct val="115000"/>
              </a:lnSpc>
              <a:spcBef>
                <a:spcPts val="0"/>
              </a:spcBef>
              <a:spcAft>
                <a:spcPts val="0"/>
              </a:spcAft>
              <a:buClr>
                <a:srgbClr val="222222"/>
              </a:buClr>
              <a:buSzPts val="1750"/>
              <a:buChar char="●"/>
            </a:pPr>
            <a:r>
              <a:rPr lang="en-GB" sz="1750">
                <a:solidFill>
                  <a:srgbClr val="222222"/>
                </a:solidFill>
              </a:rPr>
              <a:t>Interim findings oublished - August 2019</a:t>
            </a:r>
            <a:br>
              <a:rPr lang="en-GB" sz="1750">
                <a:solidFill>
                  <a:srgbClr val="222222"/>
                </a:solidFill>
              </a:rPr>
            </a:br>
            <a:endParaRPr sz="1750">
              <a:solidFill>
                <a:srgbClr val="22222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9"/>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Devolved Budgets</a:t>
            </a:r>
            <a:endParaRPr/>
          </a:p>
        </p:txBody>
      </p:sp>
      <p:sp>
        <p:nvSpPr>
          <p:cNvPr id="215" name="Google Shape;215;p39"/>
          <p:cNvSpPr txBox="1">
            <a:spLocks noGrp="1"/>
          </p:cNvSpPr>
          <p:nvPr>
            <p:ph type="body" idx="1"/>
          </p:nvPr>
        </p:nvSpPr>
        <p:spPr>
          <a:xfrm>
            <a:off x="831325" y="914400"/>
            <a:ext cx="8064600" cy="3987000"/>
          </a:xfrm>
          <a:prstGeom prst="rect">
            <a:avLst/>
          </a:prstGeom>
        </p:spPr>
        <p:txBody>
          <a:bodyPr spcFirstLastPara="1" wrap="square" lIns="91425" tIns="91425" rIns="91425" bIns="91425" anchor="t" anchorCtr="0">
            <a:noAutofit/>
          </a:bodyPr>
          <a:lstStyle/>
          <a:p>
            <a:pPr marL="457200" lvl="0" indent="-339725" algn="l" rtl="0">
              <a:lnSpc>
                <a:spcPct val="115000"/>
              </a:lnSpc>
              <a:spcBef>
                <a:spcPts val="0"/>
              </a:spcBef>
              <a:spcAft>
                <a:spcPts val="0"/>
              </a:spcAft>
              <a:buClr>
                <a:srgbClr val="222222"/>
              </a:buClr>
              <a:buSzPts val="1750"/>
              <a:buChar char="●"/>
            </a:pPr>
            <a:r>
              <a:rPr lang="en-GB" sz="1750">
                <a:solidFill>
                  <a:srgbClr val="222222"/>
                </a:solidFill>
              </a:rPr>
              <a:t>Does giving social workers discretionary budgets and the authority to use them in way they see fit help safely reduce the number of children entering care?</a:t>
            </a:r>
            <a:endParaRPr sz="1750">
              <a:solidFill>
                <a:srgbClr val="222222"/>
              </a:solidFill>
            </a:endParaRPr>
          </a:p>
          <a:p>
            <a:pPr marL="457200" lvl="0" indent="-339725" algn="l" rtl="0">
              <a:lnSpc>
                <a:spcPct val="115000"/>
              </a:lnSpc>
              <a:spcBef>
                <a:spcPts val="0"/>
              </a:spcBef>
              <a:spcAft>
                <a:spcPts val="0"/>
              </a:spcAft>
              <a:buClr>
                <a:srgbClr val="222222"/>
              </a:buClr>
              <a:buSzPts val="1750"/>
              <a:buChar char="●"/>
            </a:pPr>
            <a:r>
              <a:rPr lang="en-GB" sz="1750">
                <a:solidFill>
                  <a:srgbClr val="222222"/>
                </a:solidFill>
              </a:rPr>
              <a:t>Discretionary budgets devolved to children’s social work teams in three local authorities:</a:t>
            </a:r>
            <a:endParaRPr sz="1750">
              <a:solidFill>
                <a:srgbClr val="222222"/>
              </a:solidFill>
            </a:endParaRPr>
          </a:p>
          <a:p>
            <a:pPr marL="914400" lvl="1" indent="-339725" algn="l" rtl="0">
              <a:lnSpc>
                <a:spcPct val="115000"/>
              </a:lnSpc>
              <a:spcBef>
                <a:spcPts val="0"/>
              </a:spcBef>
              <a:spcAft>
                <a:spcPts val="0"/>
              </a:spcAft>
              <a:buClr>
                <a:srgbClr val="222222"/>
              </a:buClr>
              <a:buSzPts val="1750"/>
              <a:buChar char="○"/>
            </a:pPr>
            <a:r>
              <a:rPr lang="en-GB" sz="1750">
                <a:solidFill>
                  <a:srgbClr val="222222"/>
                </a:solidFill>
              </a:rPr>
              <a:t>Darlington</a:t>
            </a:r>
            <a:endParaRPr sz="1750">
              <a:solidFill>
                <a:srgbClr val="222222"/>
              </a:solidFill>
            </a:endParaRPr>
          </a:p>
          <a:p>
            <a:pPr marL="914400" lvl="1" indent="-339725" algn="l" rtl="0">
              <a:lnSpc>
                <a:spcPct val="115000"/>
              </a:lnSpc>
              <a:spcBef>
                <a:spcPts val="0"/>
              </a:spcBef>
              <a:spcAft>
                <a:spcPts val="0"/>
              </a:spcAft>
              <a:buClr>
                <a:srgbClr val="222222"/>
              </a:buClr>
              <a:buSzPts val="1750"/>
              <a:buChar char="○"/>
            </a:pPr>
            <a:r>
              <a:rPr lang="en-GB" sz="1750">
                <a:solidFill>
                  <a:srgbClr val="222222"/>
                </a:solidFill>
              </a:rPr>
              <a:t>Hillingdon </a:t>
            </a:r>
            <a:endParaRPr sz="1750">
              <a:solidFill>
                <a:srgbClr val="222222"/>
              </a:solidFill>
            </a:endParaRPr>
          </a:p>
          <a:p>
            <a:pPr marL="914400" lvl="1" indent="-339725" algn="l" rtl="0">
              <a:lnSpc>
                <a:spcPct val="115000"/>
              </a:lnSpc>
              <a:spcBef>
                <a:spcPts val="0"/>
              </a:spcBef>
              <a:spcAft>
                <a:spcPts val="0"/>
              </a:spcAft>
              <a:buClr>
                <a:srgbClr val="222222"/>
              </a:buClr>
              <a:buSzPts val="1750"/>
              <a:buChar char="○"/>
            </a:pPr>
            <a:r>
              <a:rPr lang="en-GB" sz="1750">
                <a:solidFill>
                  <a:srgbClr val="222222"/>
                </a:solidFill>
              </a:rPr>
              <a:t>Wigan</a:t>
            </a:r>
            <a:endParaRPr sz="1750">
              <a:solidFill>
                <a:srgbClr val="222222"/>
              </a:solidFill>
            </a:endParaRPr>
          </a:p>
          <a:p>
            <a:pPr marL="457200" lvl="0" indent="-339725" algn="l" rtl="0">
              <a:lnSpc>
                <a:spcPct val="115000"/>
              </a:lnSpc>
              <a:spcBef>
                <a:spcPts val="0"/>
              </a:spcBef>
              <a:spcAft>
                <a:spcPts val="0"/>
              </a:spcAft>
              <a:buClr>
                <a:srgbClr val="222222"/>
              </a:buClr>
              <a:buSzPts val="1750"/>
              <a:buChar char="●"/>
            </a:pPr>
            <a:r>
              <a:rPr lang="en-GB" sz="1750">
                <a:solidFill>
                  <a:srgbClr val="222222"/>
                </a:solidFill>
              </a:rPr>
              <a:t>Findings expected Spring 2020</a:t>
            </a:r>
            <a:endParaRPr sz="1750">
              <a:solidFill>
                <a:srgbClr val="222222"/>
              </a:solidFill>
            </a:endParaRPr>
          </a:p>
          <a:p>
            <a:pPr marL="457200" lvl="0" indent="-339725" algn="l" rtl="0">
              <a:lnSpc>
                <a:spcPct val="115000"/>
              </a:lnSpc>
              <a:spcBef>
                <a:spcPts val="0"/>
              </a:spcBef>
              <a:spcAft>
                <a:spcPts val="0"/>
              </a:spcAft>
              <a:buClr>
                <a:srgbClr val="222222"/>
              </a:buClr>
              <a:buSzPts val="1750"/>
              <a:buChar char="●"/>
            </a:pPr>
            <a:r>
              <a:rPr lang="en-GB" sz="1750">
                <a:solidFill>
                  <a:srgbClr val="222222"/>
                </a:solidFill>
              </a:rPr>
              <a:t>Interim findings published - August 2019</a:t>
            </a:r>
            <a:br>
              <a:rPr lang="en-GB" sz="1750">
                <a:solidFill>
                  <a:srgbClr val="222222"/>
                </a:solidFill>
              </a:rPr>
            </a:br>
            <a:endParaRPr sz="1750">
              <a:solidFill>
                <a:srgbClr val="22222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40"/>
          <p:cNvPicPr preferRelativeResize="0"/>
          <p:nvPr/>
        </p:nvPicPr>
        <p:blipFill rotWithShape="1">
          <a:blip r:embed="rId3">
            <a:alphaModFix/>
          </a:blip>
          <a:srcRect t="4782" b="5160"/>
          <a:stretch/>
        </p:blipFill>
        <p:spPr>
          <a:xfrm>
            <a:off x="-6650" y="-25850"/>
            <a:ext cx="9144000" cy="5489800"/>
          </a:xfrm>
          <a:prstGeom prst="rect">
            <a:avLst/>
          </a:prstGeom>
          <a:noFill/>
          <a:ln>
            <a:noFill/>
          </a:ln>
        </p:spPr>
      </p:pic>
      <p:sp>
        <p:nvSpPr>
          <p:cNvPr id="221" name="Google Shape;221;p40"/>
          <p:cNvSpPr/>
          <p:nvPr/>
        </p:nvSpPr>
        <p:spPr>
          <a:xfrm>
            <a:off x="5661050" y="382175"/>
            <a:ext cx="2746800" cy="5811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a:t>WORKPLACE</a:t>
            </a:r>
            <a:endParaRPr sz="3000" b="1"/>
          </a:p>
        </p:txBody>
      </p:sp>
      <p:sp>
        <p:nvSpPr>
          <p:cNvPr id="222" name="Google Shape;222;p40"/>
          <p:cNvSpPr/>
          <p:nvPr/>
        </p:nvSpPr>
        <p:spPr>
          <a:xfrm>
            <a:off x="5661050" y="1012300"/>
            <a:ext cx="2500200" cy="5811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a:t>WELLBEING</a:t>
            </a:r>
            <a:endParaRPr sz="30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1"/>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Healthier, Happier Professionals</a:t>
            </a:r>
            <a:endParaRPr/>
          </a:p>
        </p:txBody>
      </p:sp>
      <p:sp>
        <p:nvSpPr>
          <p:cNvPr id="228" name="Google Shape;228;p41"/>
          <p:cNvSpPr txBox="1">
            <a:spLocks noGrp="1"/>
          </p:cNvSpPr>
          <p:nvPr>
            <p:ph type="body" idx="1"/>
          </p:nvPr>
        </p:nvSpPr>
        <p:spPr>
          <a:xfrm>
            <a:off x="831333" y="1066800"/>
            <a:ext cx="8064600" cy="369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sz="1800"/>
              <a:t>Working to u</a:t>
            </a:r>
            <a:r>
              <a:rPr lang="en-GB" sz="1800">
                <a:solidFill>
                  <a:srgbClr val="1D1D1D"/>
                </a:solidFill>
              </a:rPr>
              <a:t>nderstand how to support and increase the health, happiness and productivity of social workers in England</a:t>
            </a:r>
            <a:endParaRPr sz="1800">
              <a:solidFill>
                <a:srgbClr val="1D1D1D"/>
              </a:solidFill>
            </a:endParaRPr>
          </a:p>
          <a:p>
            <a:pPr marL="457200" lvl="0" indent="0" algn="l" rtl="0">
              <a:spcBef>
                <a:spcPts val="0"/>
              </a:spcBef>
              <a:spcAft>
                <a:spcPts val="0"/>
              </a:spcAft>
              <a:buNone/>
            </a:pPr>
            <a:endParaRPr sz="1800">
              <a:solidFill>
                <a:srgbClr val="1D1D1D"/>
              </a:solidFill>
            </a:endParaRPr>
          </a:p>
          <a:p>
            <a:pPr marL="457200" lvl="0" indent="-342900" algn="l" rtl="0">
              <a:lnSpc>
                <a:spcPct val="115000"/>
              </a:lnSpc>
              <a:spcBef>
                <a:spcPts val="0"/>
              </a:spcBef>
              <a:spcAft>
                <a:spcPts val="0"/>
              </a:spcAft>
              <a:buClr>
                <a:srgbClr val="1D1D1D"/>
              </a:buClr>
              <a:buSzPts val="1800"/>
              <a:buChar char="●"/>
            </a:pPr>
            <a:r>
              <a:rPr lang="en-GB" sz="1800">
                <a:solidFill>
                  <a:srgbClr val="1D1D1D"/>
                </a:solidFill>
              </a:rPr>
              <a:t>Drawing on learning from behavioural science to improve:</a:t>
            </a:r>
            <a:endParaRPr sz="1800">
              <a:solidFill>
                <a:srgbClr val="1D1D1D"/>
              </a:solidFill>
            </a:endParaRPr>
          </a:p>
          <a:p>
            <a:pPr marL="914400" lvl="1" indent="-342900" algn="l" rtl="0">
              <a:lnSpc>
                <a:spcPct val="115000"/>
              </a:lnSpc>
              <a:spcBef>
                <a:spcPts val="0"/>
              </a:spcBef>
              <a:spcAft>
                <a:spcPts val="0"/>
              </a:spcAft>
              <a:buClr>
                <a:srgbClr val="1D1D1D"/>
              </a:buClr>
              <a:buSzPts val="1800"/>
              <a:buChar char="○"/>
            </a:pPr>
            <a:r>
              <a:rPr lang="en-GB" sz="1800">
                <a:solidFill>
                  <a:srgbClr val="1D1D1D"/>
                </a:solidFill>
              </a:rPr>
              <a:t>job satisfaction and engagement </a:t>
            </a:r>
            <a:endParaRPr sz="1800">
              <a:solidFill>
                <a:srgbClr val="1D1D1D"/>
              </a:solidFill>
            </a:endParaRPr>
          </a:p>
          <a:p>
            <a:pPr marL="914400" lvl="1" indent="-342900" algn="l" rtl="0">
              <a:lnSpc>
                <a:spcPct val="115000"/>
              </a:lnSpc>
              <a:spcBef>
                <a:spcPts val="0"/>
              </a:spcBef>
              <a:spcAft>
                <a:spcPts val="0"/>
              </a:spcAft>
              <a:buClr>
                <a:srgbClr val="1D1D1D"/>
              </a:buClr>
              <a:buSzPts val="1800"/>
              <a:buChar char="○"/>
            </a:pPr>
            <a:r>
              <a:rPr lang="en-GB" sz="1800">
                <a:solidFill>
                  <a:srgbClr val="1D1D1D"/>
                </a:solidFill>
              </a:rPr>
              <a:t>productivity </a:t>
            </a:r>
            <a:endParaRPr sz="1800">
              <a:solidFill>
                <a:srgbClr val="1D1D1D"/>
              </a:solidFill>
            </a:endParaRPr>
          </a:p>
          <a:p>
            <a:pPr marL="914400" lvl="1" indent="-342900" algn="l" rtl="0">
              <a:lnSpc>
                <a:spcPct val="115000"/>
              </a:lnSpc>
              <a:spcBef>
                <a:spcPts val="0"/>
              </a:spcBef>
              <a:spcAft>
                <a:spcPts val="0"/>
              </a:spcAft>
              <a:buClr>
                <a:srgbClr val="1D1D1D"/>
              </a:buClr>
              <a:buSzPts val="1800"/>
              <a:buChar char="○"/>
            </a:pPr>
            <a:r>
              <a:rPr lang="en-GB" sz="1800">
                <a:solidFill>
                  <a:srgbClr val="1D1D1D"/>
                </a:solidFill>
              </a:rPr>
              <a:t>work/life balance, </a:t>
            </a:r>
            <a:endParaRPr sz="1800">
              <a:solidFill>
                <a:srgbClr val="1D1D1D"/>
              </a:solidFill>
            </a:endParaRPr>
          </a:p>
          <a:p>
            <a:pPr marL="914400" lvl="1" indent="-342900" algn="l" rtl="0">
              <a:lnSpc>
                <a:spcPct val="115000"/>
              </a:lnSpc>
              <a:spcBef>
                <a:spcPts val="0"/>
              </a:spcBef>
              <a:spcAft>
                <a:spcPts val="0"/>
              </a:spcAft>
              <a:buClr>
                <a:srgbClr val="1D1D1D"/>
              </a:buClr>
              <a:buSzPts val="1800"/>
              <a:buChar char="○"/>
            </a:pPr>
            <a:r>
              <a:rPr lang="en-GB" sz="1800">
                <a:solidFill>
                  <a:srgbClr val="1D1D1D"/>
                </a:solidFill>
              </a:rPr>
              <a:t>work-related stress, </a:t>
            </a:r>
            <a:endParaRPr sz="1800">
              <a:solidFill>
                <a:srgbClr val="1D1D1D"/>
              </a:solidFill>
            </a:endParaRPr>
          </a:p>
          <a:p>
            <a:pPr marL="914400" lvl="1" indent="-342900" algn="l" rtl="0">
              <a:lnSpc>
                <a:spcPct val="115000"/>
              </a:lnSpc>
              <a:spcBef>
                <a:spcPts val="0"/>
              </a:spcBef>
              <a:spcAft>
                <a:spcPts val="0"/>
              </a:spcAft>
              <a:buClr>
                <a:srgbClr val="1D1D1D"/>
              </a:buClr>
              <a:buSzPts val="1800"/>
              <a:buChar char="○"/>
            </a:pPr>
            <a:r>
              <a:rPr lang="en-GB" sz="1800">
                <a:solidFill>
                  <a:srgbClr val="1D1D1D"/>
                </a:solidFill>
              </a:rPr>
              <a:t>turnover and other factors that impact on workforce wellbeing</a:t>
            </a:r>
            <a:endParaRPr sz="1800">
              <a:solidFill>
                <a:srgbClr val="1D1D1D"/>
              </a:solidFill>
            </a:endParaRPr>
          </a:p>
          <a:p>
            <a:pPr marL="457200" lvl="0" indent="0" algn="l" rtl="0">
              <a:lnSpc>
                <a:spcPct val="115000"/>
              </a:lnSpc>
              <a:spcBef>
                <a:spcPts val="0"/>
              </a:spcBef>
              <a:spcAft>
                <a:spcPts val="0"/>
              </a:spcAft>
              <a:buNone/>
            </a:pPr>
            <a:endParaRPr sz="1800">
              <a:solidFill>
                <a:srgbClr val="1D1D1D"/>
              </a:solidFill>
            </a:endParaRPr>
          </a:p>
          <a:p>
            <a:pPr marL="457200" lvl="0" indent="-342900" algn="l" rtl="0">
              <a:lnSpc>
                <a:spcPct val="115000"/>
              </a:lnSpc>
              <a:spcBef>
                <a:spcPts val="0"/>
              </a:spcBef>
              <a:spcAft>
                <a:spcPts val="0"/>
              </a:spcAft>
              <a:buClr>
                <a:srgbClr val="1D1D1D"/>
              </a:buClr>
              <a:buSzPts val="1800"/>
              <a:buChar char="●"/>
            </a:pPr>
            <a:r>
              <a:rPr lang="en-GB" sz="1800">
                <a:solidFill>
                  <a:srgbClr val="1D1D1D"/>
                </a:solidFill>
              </a:rPr>
              <a:t>In partnership with the Harvard Business School and University College London</a:t>
            </a:r>
            <a:endParaRPr sz="1800">
              <a:solidFill>
                <a:srgbClr val="1D1D1D"/>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2"/>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Schwartz Rounds</a:t>
            </a:r>
            <a:endParaRPr/>
          </a:p>
        </p:txBody>
      </p:sp>
      <p:sp>
        <p:nvSpPr>
          <p:cNvPr id="234" name="Google Shape;234;p42"/>
          <p:cNvSpPr txBox="1">
            <a:spLocks noGrp="1"/>
          </p:cNvSpPr>
          <p:nvPr>
            <p:ph type="body" idx="1"/>
          </p:nvPr>
        </p:nvSpPr>
        <p:spPr>
          <a:xfrm>
            <a:off x="831333" y="914400"/>
            <a:ext cx="8064600" cy="3695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sz="2000">
                <a:solidFill>
                  <a:srgbClr val="1D1D1D"/>
                </a:solidFill>
              </a:rPr>
              <a:t>Schwartz Rounds offer a way of bringing people together, to share stories about their work and about themselves, and to listen to others.</a:t>
            </a:r>
            <a:endParaRPr sz="2000">
              <a:solidFill>
                <a:srgbClr val="1D1D1D"/>
              </a:solidFill>
            </a:endParaRPr>
          </a:p>
          <a:p>
            <a:pPr marL="457200" lvl="0" indent="0" algn="l" rtl="0">
              <a:spcBef>
                <a:spcPts val="0"/>
              </a:spcBef>
              <a:spcAft>
                <a:spcPts val="0"/>
              </a:spcAft>
              <a:buNone/>
            </a:pPr>
            <a:endParaRPr sz="2000">
              <a:solidFill>
                <a:srgbClr val="1D1D1D"/>
              </a:solidFill>
            </a:endParaRPr>
          </a:p>
          <a:p>
            <a:pPr marL="457200" lvl="0" indent="-355600" algn="l" rtl="0">
              <a:spcBef>
                <a:spcPts val="0"/>
              </a:spcBef>
              <a:spcAft>
                <a:spcPts val="0"/>
              </a:spcAft>
              <a:buSzPts val="2000"/>
              <a:buChar char="●"/>
            </a:pPr>
            <a:r>
              <a:rPr lang="en-GB" sz="2000">
                <a:solidFill>
                  <a:srgbClr val="1D1D1D"/>
                </a:solidFill>
              </a:rPr>
              <a:t>The are also open to the whole organisation, not just social workers.</a:t>
            </a:r>
            <a:endParaRPr sz="2000">
              <a:solidFill>
                <a:srgbClr val="1D1D1D"/>
              </a:solidFill>
            </a:endParaRPr>
          </a:p>
          <a:p>
            <a:pPr marL="457200" lvl="0" indent="0" algn="l" rtl="0">
              <a:spcBef>
                <a:spcPts val="0"/>
              </a:spcBef>
              <a:spcAft>
                <a:spcPts val="0"/>
              </a:spcAft>
              <a:buNone/>
            </a:pPr>
            <a:endParaRPr sz="2000">
              <a:solidFill>
                <a:srgbClr val="1D1D1D"/>
              </a:solidFill>
            </a:endParaRPr>
          </a:p>
          <a:p>
            <a:pPr marL="457200" lvl="0" indent="-355600" algn="l" rtl="0">
              <a:spcBef>
                <a:spcPts val="0"/>
              </a:spcBef>
              <a:spcAft>
                <a:spcPts val="0"/>
              </a:spcAft>
              <a:buSzPts val="2000"/>
              <a:buChar char="●"/>
            </a:pPr>
            <a:r>
              <a:rPr lang="en-GB" sz="2000">
                <a:solidFill>
                  <a:srgbClr val="1D1D1D"/>
                </a:solidFill>
              </a:rPr>
              <a:t>Project will investigate if Schwartz Rounds can help social workers feel more supported in their jobs, allowing time and space to think and reflect.</a:t>
            </a:r>
            <a:endParaRPr sz="2000">
              <a:solidFill>
                <a:srgbClr val="1D1D1D"/>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43"/>
          <p:cNvPicPr preferRelativeResize="0"/>
          <p:nvPr/>
        </p:nvPicPr>
        <p:blipFill rotWithShape="1">
          <a:blip r:embed="rId3">
            <a:alphaModFix/>
          </a:blip>
          <a:srcRect t="5027" b="5036"/>
          <a:stretch/>
        </p:blipFill>
        <p:spPr>
          <a:xfrm>
            <a:off x="-6650" y="-25850"/>
            <a:ext cx="9144004" cy="5489802"/>
          </a:xfrm>
          <a:prstGeom prst="rect">
            <a:avLst/>
          </a:prstGeom>
          <a:noFill/>
          <a:ln>
            <a:noFill/>
          </a:ln>
        </p:spPr>
      </p:pic>
      <p:sp>
        <p:nvSpPr>
          <p:cNvPr id="240" name="Google Shape;240;p43"/>
          <p:cNvSpPr/>
          <p:nvPr/>
        </p:nvSpPr>
        <p:spPr>
          <a:xfrm>
            <a:off x="6194450" y="382175"/>
            <a:ext cx="1377300" cy="5811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a:t>DATA</a:t>
            </a:r>
            <a:endParaRPr sz="3000" b="1"/>
          </a:p>
        </p:txBody>
      </p:sp>
      <p:sp>
        <p:nvSpPr>
          <p:cNvPr id="241" name="Google Shape;241;p43"/>
          <p:cNvSpPr/>
          <p:nvPr/>
        </p:nvSpPr>
        <p:spPr>
          <a:xfrm>
            <a:off x="6194449" y="1012250"/>
            <a:ext cx="2102100" cy="5811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a:t>ANALYSIS</a:t>
            </a:r>
            <a:endParaRPr sz="30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4"/>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Re-analysing Trials from Other What Works Centres</a:t>
            </a:r>
            <a:endParaRPr/>
          </a:p>
        </p:txBody>
      </p:sp>
      <p:sp>
        <p:nvSpPr>
          <p:cNvPr id="247" name="Google Shape;247;p44"/>
          <p:cNvSpPr txBox="1">
            <a:spLocks noGrp="1"/>
          </p:cNvSpPr>
          <p:nvPr>
            <p:ph type="body" idx="1"/>
          </p:nvPr>
        </p:nvSpPr>
        <p:spPr>
          <a:xfrm>
            <a:off x="831333" y="1143000"/>
            <a:ext cx="8064600" cy="369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sz="1800"/>
              <a:t>Re-analysing around 85 trials to determine the effectiveness of the interventions for children at different stages of the children’s social care system</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The work will take two forms:</a:t>
            </a:r>
            <a:endParaRPr sz="1800"/>
          </a:p>
          <a:p>
            <a:pPr marL="914400" lvl="1" indent="-342900" algn="l" rtl="0">
              <a:lnSpc>
                <a:spcPct val="115000"/>
              </a:lnSpc>
              <a:spcBef>
                <a:spcPts val="0"/>
              </a:spcBef>
              <a:spcAft>
                <a:spcPts val="0"/>
              </a:spcAft>
              <a:buSzPts val="1800"/>
              <a:buAutoNum type="alphaLcPeriod"/>
            </a:pPr>
            <a:r>
              <a:rPr lang="en-GB"/>
              <a:t>re-analysis of individual trial data focussing on these children in particular</a:t>
            </a:r>
            <a:endParaRPr/>
          </a:p>
          <a:p>
            <a:pPr marL="914400" lvl="1" indent="-342900" algn="l" rtl="0">
              <a:lnSpc>
                <a:spcPct val="115000"/>
              </a:lnSpc>
              <a:spcBef>
                <a:spcPts val="0"/>
              </a:spcBef>
              <a:spcAft>
                <a:spcPts val="0"/>
              </a:spcAft>
              <a:buSzPts val="1800"/>
              <a:buAutoNum type="alphaLcPeriod"/>
            </a:pPr>
            <a:r>
              <a:rPr lang="en-GB"/>
              <a:t>meta-analyses of numerous studies </a:t>
            </a:r>
            <a:br>
              <a:rPr lang="en-GB"/>
            </a:br>
            <a:r>
              <a:rPr lang="en-GB"/>
              <a:t>grouped together to understand the </a:t>
            </a:r>
            <a:br>
              <a:rPr lang="en-GB"/>
            </a:br>
            <a:r>
              <a:rPr lang="en-GB"/>
              <a:t>effectiveness of broader themes of </a:t>
            </a:r>
            <a:br>
              <a:rPr lang="en-GB"/>
            </a:br>
            <a:r>
              <a:rPr lang="en-GB"/>
              <a:t>interventions</a:t>
            </a:r>
            <a:endParaRPr sz="1800"/>
          </a:p>
        </p:txBody>
      </p:sp>
      <p:pic>
        <p:nvPicPr>
          <p:cNvPr id="248" name="Google Shape;248;p44"/>
          <p:cNvPicPr preferRelativeResize="0"/>
          <p:nvPr/>
        </p:nvPicPr>
        <p:blipFill>
          <a:blip r:embed="rId3">
            <a:alphaModFix/>
          </a:blip>
          <a:stretch>
            <a:fillRect/>
          </a:stretch>
        </p:blipFill>
        <p:spPr>
          <a:xfrm>
            <a:off x="5814075" y="3659500"/>
            <a:ext cx="3081850" cy="1178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5"/>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What Works in Predictive Analytics</a:t>
            </a:r>
            <a:endParaRPr/>
          </a:p>
        </p:txBody>
      </p:sp>
      <p:sp>
        <p:nvSpPr>
          <p:cNvPr id="254" name="Google Shape;254;p45"/>
          <p:cNvSpPr txBox="1">
            <a:spLocks noGrp="1"/>
          </p:cNvSpPr>
          <p:nvPr>
            <p:ph type="body" idx="1"/>
          </p:nvPr>
        </p:nvSpPr>
        <p:spPr>
          <a:xfrm>
            <a:off x="831333" y="1066800"/>
            <a:ext cx="8064600" cy="36951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GB" sz="1800">
                <a:solidFill>
                  <a:schemeClr val="dk1"/>
                </a:solidFill>
              </a:rPr>
              <a:t>A number of local authorities are already using predictive analytics. </a:t>
            </a:r>
            <a:endParaRPr sz="18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GB" sz="1800">
                <a:solidFill>
                  <a:schemeClr val="dk1"/>
                </a:solidFill>
              </a:rPr>
              <a:t>Independent evidence is needed to show to what extent it works and is acceptable in children’s social care.</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GB" sz="1800">
                <a:solidFill>
                  <a:schemeClr val="dk1"/>
                </a:solidFill>
              </a:rPr>
              <a:t>We are testing this out in 6 local authorities.</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GB" sz="1800">
                <a:solidFill>
                  <a:schemeClr val="dk1"/>
                </a:solidFill>
              </a:rPr>
              <a:t>We have also commissioned an independent ethics review by the Rees Centre, Oxford University, and the Alan Turing Institute </a:t>
            </a:r>
            <a:endParaRPr sz="1800">
              <a:solidFill>
                <a:schemeClr val="dk1"/>
              </a:solidFill>
            </a:endParaRPr>
          </a:p>
          <a:p>
            <a:pPr marL="457200" lvl="0" indent="0" algn="l" rtl="0">
              <a:lnSpc>
                <a:spcPct val="115000"/>
              </a:lnSpc>
              <a:spcBef>
                <a:spcPts val="0"/>
              </a:spcBef>
              <a:spcAft>
                <a:spcPts val="0"/>
              </a:spcAft>
              <a:buNone/>
            </a:pP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6"/>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Data and Insight Communities</a:t>
            </a:r>
            <a:endParaRPr/>
          </a:p>
        </p:txBody>
      </p:sp>
      <p:sp>
        <p:nvSpPr>
          <p:cNvPr id="260" name="Google Shape;260;p46"/>
          <p:cNvSpPr txBox="1">
            <a:spLocks noGrp="1"/>
          </p:cNvSpPr>
          <p:nvPr>
            <p:ph type="body" idx="1"/>
          </p:nvPr>
        </p:nvSpPr>
        <p:spPr>
          <a:xfrm>
            <a:off x="831333" y="914400"/>
            <a:ext cx="8064600" cy="3695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b="1">
                <a:solidFill>
                  <a:srgbClr val="222222"/>
                </a:solidFill>
              </a:rPr>
              <a:t>Who is it for?</a:t>
            </a:r>
            <a:br>
              <a:rPr lang="en-GB" sz="1800">
                <a:solidFill>
                  <a:srgbClr val="222222"/>
                </a:solidFill>
              </a:rPr>
            </a:br>
            <a:r>
              <a:rPr lang="en-GB" sz="1800">
                <a:solidFill>
                  <a:srgbClr val="222222"/>
                </a:solidFill>
              </a:rPr>
              <a:t>Service managers who want to take an empirical approach to service improvement, using their existing data</a:t>
            </a:r>
            <a:endParaRPr sz="1800">
              <a:solidFill>
                <a:srgbClr val="222222"/>
              </a:solidFill>
            </a:endParaRPr>
          </a:p>
          <a:p>
            <a:pPr marL="0" lvl="0" indent="0" algn="l" rtl="0">
              <a:lnSpc>
                <a:spcPct val="115000"/>
              </a:lnSpc>
              <a:spcBef>
                <a:spcPts val="0"/>
              </a:spcBef>
              <a:spcAft>
                <a:spcPts val="0"/>
              </a:spcAft>
              <a:buNone/>
            </a:pPr>
            <a:r>
              <a:rPr lang="en-GB" sz="1800" b="1">
                <a:solidFill>
                  <a:srgbClr val="222222"/>
                </a:solidFill>
              </a:rPr>
              <a:t>Aims</a:t>
            </a:r>
            <a:endParaRPr sz="1800">
              <a:solidFill>
                <a:srgbClr val="222222"/>
              </a:solidFill>
            </a:endParaRPr>
          </a:p>
          <a:p>
            <a:pPr marL="457200" lvl="0" indent="-342900" algn="l" rtl="0">
              <a:lnSpc>
                <a:spcPct val="115000"/>
              </a:lnSpc>
              <a:spcBef>
                <a:spcPts val="0"/>
              </a:spcBef>
              <a:spcAft>
                <a:spcPts val="0"/>
              </a:spcAft>
              <a:buClr>
                <a:srgbClr val="222222"/>
              </a:buClr>
              <a:buSzPts val="1800"/>
              <a:buChar char="●"/>
            </a:pPr>
            <a:r>
              <a:rPr lang="en-GB" sz="1800">
                <a:solidFill>
                  <a:srgbClr val="222222"/>
                </a:solidFill>
              </a:rPr>
              <a:t>Service improvement</a:t>
            </a:r>
            <a:endParaRPr sz="1800">
              <a:solidFill>
                <a:srgbClr val="222222"/>
              </a:solidFill>
            </a:endParaRPr>
          </a:p>
          <a:p>
            <a:pPr marL="457200" lvl="0" indent="-342900" algn="l" rtl="0">
              <a:lnSpc>
                <a:spcPct val="115000"/>
              </a:lnSpc>
              <a:spcBef>
                <a:spcPts val="0"/>
              </a:spcBef>
              <a:spcAft>
                <a:spcPts val="0"/>
              </a:spcAft>
              <a:buClr>
                <a:srgbClr val="222222"/>
              </a:buClr>
              <a:buSzPts val="1800"/>
              <a:buChar char="●"/>
            </a:pPr>
            <a:r>
              <a:rPr lang="en-GB" sz="1800">
                <a:solidFill>
                  <a:srgbClr val="222222"/>
                </a:solidFill>
              </a:rPr>
              <a:t>Bring LAs onto a platform which makes it quick, easy and safe to use data analysis tools.</a:t>
            </a:r>
            <a:endParaRPr sz="1800">
              <a:solidFill>
                <a:srgbClr val="222222"/>
              </a:solidFill>
            </a:endParaRPr>
          </a:p>
          <a:p>
            <a:pPr marL="457200" lvl="0" indent="-342900" algn="l" rtl="0">
              <a:lnSpc>
                <a:spcPct val="115000"/>
              </a:lnSpc>
              <a:spcBef>
                <a:spcPts val="0"/>
              </a:spcBef>
              <a:spcAft>
                <a:spcPts val="0"/>
              </a:spcAft>
              <a:buClr>
                <a:srgbClr val="222222"/>
              </a:buClr>
              <a:buSzPts val="1800"/>
              <a:buChar char="●"/>
            </a:pPr>
            <a:r>
              <a:rPr lang="en-GB" sz="1800">
                <a:solidFill>
                  <a:srgbClr val="222222"/>
                </a:solidFill>
              </a:rPr>
              <a:t>Create peer networks with common language and tools for problem solving.</a:t>
            </a:r>
            <a:endParaRPr sz="1800">
              <a:solidFill>
                <a:srgbClr val="222222"/>
              </a:solidFill>
            </a:endParaRPr>
          </a:p>
          <a:p>
            <a:pPr marL="457200" lvl="0" indent="-342900" algn="l" rtl="0">
              <a:lnSpc>
                <a:spcPct val="115000"/>
              </a:lnSpc>
              <a:spcBef>
                <a:spcPts val="0"/>
              </a:spcBef>
              <a:spcAft>
                <a:spcPts val="0"/>
              </a:spcAft>
              <a:buClr>
                <a:srgbClr val="222222"/>
              </a:buClr>
              <a:buSzPts val="1800"/>
              <a:buChar char="●"/>
            </a:pPr>
            <a:r>
              <a:rPr lang="en-GB" sz="1800">
                <a:solidFill>
                  <a:srgbClr val="222222"/>
                </a:solidFill>
              </a:rPr>
              <a:t>Encourage a culture of empiricism.</a:t>
            </a:r>
            <a:endParaRPr sz="1800">
              <a:solidFill>
                <a:srgbClr val="22222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7"/>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Themes from Data Projects</a:t>
            </a:r>
            <a:endParaRPr/>
          </a:p>
        </p:txBody>
      </p:sp>
      <p:sp>
        <p:nvSpPr>
          <p:cNvPr id="266" name="Google Shape;266;p47"/>
          <p:cNvSpPr txBox="1">
            <a:spLocks noGrp="1"/>
          </p:cNvSpPr>
          <p:nvPr>
            <p:ph type="body" idx="1"/>
          </p:nvPr>
        </p:nvSpPr>
        <p:spPr>
          <a:xfrm>
            <a:off x="831333" y="1066800"/>
            <a:ext cx="8064600" cy="3695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GB"/>
              <a:t>National data sets are limited in scope and usability</a:t>
            </a:r>
            <a:endParaRPr/>
          </a:p>
          <a:p>
            <a:pPr marL="0" lvl="0" indent="0" algn="l" rtl="0">
              <a:spcBef>
                <a:spcPts val="0"/>
              </a:spcBef>
              <a:spcAft>
                <a:spcPts val="0"/>
              </a:spcAft>
              <a:buNone/>
            </a:pPr>
            <a:endParaRPr/>
          </a:p>
          <a:p>
            <a:pPr marL="457200" lvl="0" indent="-381000" algn="l" rtl="0">
              <a:spcBef>
                <a:spcPts val="0"/>
              </a:spcBef>
              <a:spcAft>
                <a:spcPts val="0"/>
              </a:spcAft>
              <a:buSzPts val="2400"/>
              <a:buChar char="●"/>
            </a:pPr>
            <a:r>
              <a:rPr lang="en-GB"/>
              <a:t>A lack of common definitions is a barriers to more advanced data analysis</a:t>
            </a:r>
            <a:endParaRPr/>
          </a:p>
          <a:p>
            <a:pPr marL="0" lvl="0" indent="0" algn="l" rtl="0">
              <a:spcBef>
                <a:spcPts val="0"/>
              </a:spcBef>
              <a:spcAft>
                <a:spcPts val="0"/>
              </a:spcAft>
              <a:buNone/>
            </a:pPr>
            <a:endParaRPr/>
          </a:p>
          <a:p>
            <a:pPr marL="457200" lvl="0" indent="-381000" algn="l" rtl="0">
              <a:spcBef>
                <a:spcPts val="0"/>
              </a:spcBef>
              <a:spcAft>
                <a:spcPts val="0"/>
              </a:spcAft>
              <a:buSzPts val="2400"/>
              <a:buChar char="●"/>
            </a:pPr>
            <a:r>
              <a:rPr lang="en-GB"/>
              <a:t>Access to local data needs to be negotiated on a org by org basis (DPIA)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Who are we?</a:t>
            </a:r>
            <a:endParaRPr/>
          </a:p>
        </p:txBody>
      </p:sp>
      <p:sp>
        <p:nvSpPr>
          <p:cNvPr id="103" name="Google Shape;103;p21"/>
          <p:cNvSpPr txBox="1">
            <a:spLocks noGrp="1"/>
          </p:cNvSpPr>
          <p:nvPr>
            <p:ph type="subTitle" idx="1"/>
          </p:nvPr>
        </p:nvSpPr>
        <p:spPr>
          <a:xfrm>
            <a:off x="892775" y="1174775"/>
            <a:ext cx="2160000" cy="252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400">
                <a:solidFill>
                  <a:schemeClr val="dk1"/>
                </a:solidFill>
              </a:rPr>
              <a:t>We want to ensure the best possible outcomes for children and families</a:t>
            </a:r>
            <a:endParaRPr/>
          </a:p>
        </p:txBody>
      </p:sp>
      <p:sp>
        <p:nvSpPr>
          <p:cNvPr id="104" name="Google Shape;104;p21"/>
          <p:cNvSpPr txBox="1">
            <a:spLocks noGrp="1"/>
          </p:cNvSpPr>
          <p:nvPr>
            <p:ph type="subTitle" idx="2"/>
          </p:nvPr>
        </p:nvSpPr>
        <p:spPr>
          <a:xfrm>
            <a:off x="3582000" y="1174775"/>
            <a:ext cx="2160000" cy="306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400">
                <a:solidFill>
                  <a:schemeClr val="dk1"/>
                </a:solidFill>
              </a:rPr>
              <a:t>We’re passionate about the difference good evidence can make</a:t>
            </a:r>
            <a:endParaRPr/>
          </a:p>
        </p:txBody>
      </p:sp>
      <p:sp>
        <p:nvSpPr>
          <p:cNvPr id="105" name="Google Shape;105;p21"/>
          <p:cNvSpPr txBox="1">
            <a:spLocks noGrp="1"/>
          </p:cNvSpPr>
          <p:nvPr>
            <p:ph type="subTitle" idx="3"/>
          </p:nvPr>
        </p:nvSpPr>
        <p:spPr>
          <a:xfrm>
            <a:off x="6286125" y="1174775"/>
            <a:ext cx="2160000" cy="252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400">
                <a:solidFill>
                  <a:schemeClr val="dk1"/>
                </a:solidFill>
              </a:rPr>
              <a:t>We want other people in children’s social care to be just as passionate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8"/>
          <p:cNvSpPr txBox="1">
            <a:spLocks noGrp="1"/>
          </p:cNvSpPr>
          <p:nvPr>
            <p:ph type="title"/>
          </p:nvPr>
        </p:nvSpPr>
        <p:spPr>
          <a:xfrm>
            <a:off x="2304750" y="1957200"/>
            <a:ext cx="4534500" cy="122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Over to you</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9"/>
          <p:cNvSpPr txBox="1">
            <a:spLocks noGrp="1"/>
          </p:cNvSpPr>
          <p:nvPr>
            <p:ph type="subTitle" idx="1"/>
          </p:nvPr>
        </p:nvSpPr>
        <p:spPr>
          <a:xfrm>
            <a:off x="2750100" y="2048550"/>
            <a:ext cx="3643800" cy="104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Thank you</a:t>
            </a:r>
            <a:endParaRPr/>
          </a:p>
        </p:txBody>
      </p:sp>
      <p:sp>
        <p:nvSpPr>
          <p:cNvPr id="277" name="Google Shape;277;p49"/>
          <p:cNvSpPr txBox="1">
            <a:spLocks noGrp="1"/>
          </p:cNvSpPr>
          <p:nvPr>
            <p:ph type="title"/>
          </p:nvPr>
        </p:nvSpPr>
        <p:spPr>
          <a:xfrm>
            <a:off x="708184" y="4319250"/>
            <a:ext cx="7314000" cy="62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@ABacchoo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So, what are we doing?</a:t>
            </a:r>
            <a:endParaRPr/>
          </a:p>
        </p:txBody>
      </p:sp>
      <p:sp>
        <p:nvSpPr>
          <p:cNvPr id="111" name="Google Shape;111;p22"/>
          <p:cNvSpPr txBox="1">
            <a:spLocks noGrp="1"/>
          </p:cNvSpPr>
          <p:nvPr>
            <p:ph type="body" idx="1"/>
          </p:nvPr>
        </p:nvSpPr>
        <p:spPr>
          <a:xfrm>
            <a:off x="831333" y="1066800"/>
            <a:ext cx="8064600" cy="3695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GB"/>
              <a:t>Pulling together what we already know</a:t>
            </a:r>
            <a:endParaRPr/>
          </a:p>
          <a:p>
            <a:pPr marL="457200" lvl="0" indent="-381000" algn="l" rtl="0">
              <a:spcBef>
                <a:spcPts val="0"/>
              </a:spcBef>
              <a:spcAft>
                <a:spcPts val="0"/>
              </a:spcAft>
              <a:buSzPts val="2400"/>
              <a:buChar char="●"/>
            </a:pPr>
            <a:r>
              <a:rPr lang="en-GB">
                <a:solidFill>
                  <a:schemeClr val="dk1"/>
                </a:solidFill>
              </a:rPr>
              <a:t>Improving the accessibility and relevance of the evidence</a:t>
            </a:r>
            <a:endParaRPr/>
          </a:p>
          <a:p>
            <a:pPr marL="457200" lvl="0" indent="-381000" algn="l" rtl="0">
              <a:spcBef>
                <a:spcPts val="0"/>
              </a:spcBef>
              <a:spcAft>
                <a:spcPts val="0"/>
              </a:spcAft>
              <a:buSzPts val="2400"/>
              <a:buChar char="●"/>
            </a:pPr>
            <a:r>
              <a:rPr lang="en-GB"/>
              <a:t>Supporting the good work that is already happening</a:t>
            </a:r>
            <a:endParaRPr/>
          </a:p>
          <a:p>
            <a:pPr marL="457200" lvl="0" indent="-381000" algn="l" rtl="0">
              <a:spcBef>
                <a:spcPts val="0"/>
              </a:spcBef>
              <a:spcAft>
                <a:spcPts val="0"/>
              </a:spcAft>
              <a:buSzPts val="2400"/>
              <a:buChar char="●"/>
            </a:pPr>
            <a:r>
              <a:rPr lang="en-GB"/>
              <a:t>Commissioning new research</a:t>
            </a:r>
            <a:endParaRPr/>
          </a:p>
          <a:p>
            <a:pPr marL="457200" lvl="0" indent="-381000" algn="l" rtl="0">
              <a:spcBef>
                <a:spcPts val="0"/>
              </a:spcBef>
              <a:spcAft>
                <a:spcPts val="0"/>
              </a:spcAft>
              <a:buSzPts val="2400"/>
              <a:buChar char="●"/>
            </a:pPr>
            <a:r>
              <a:rPr lang="en-GB"/>
              <a:t>Giving practitioners, young people and families a platform to share their experience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724400" y="362301"/>
            <a:ext cx="38862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The principles of ‘What Works’</a:t>
            </a:r>
            <a:endParaRPr/>
          </a:p>
        </p:txBody>
      </p:sp>
      <p:sp>
        <p:nvSpPr>
          <p:cNvPr id="117" name="Google Shape;117;p23"/>
          <p:cNvSpPr txBox="1">
            <a:spLocks noGrp="1"/>
          </p:cNvSpPr>
          <p:nvPr>
            <p:ph type="body" idx="1"/>
          </p:nvPr>
        </p:nvSpPr>
        <p:spPr>
          <a:xfrm>
            <a:off x="4724400" y="1320366"/>
            <a:ext cx="3810000" cy="369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Impact</a:t>
            </a:r>
            <a:br>
              <a:rPr lang="en-GB"/>
            </a:br>
            <a:endParaRPr/>
          </a:p>
          <a:p>
            <a:pPr marL="0" lvl="0" indent="0" algn="l" rtl="0">
              <a:spcBef>
                <a:spcPts val="0"/>
              </a:spcBef>
              <a:spcAft>
                <a:spcPts val="0"/>
              </a:spcAft>
              <a:buNone/>
            </a:pPr>
            <a:r>
              <a:rPr lang="en-GB"/>
              <a:t>Nuance</a:t>
            </a:r>
            <a:br>
              <a:rPr lang="en-GB"/>
            </a:br>
            <a:endParaRPr/>
          </a:p>
          <a:p>
            <a:pPr marL="0" lvl="0" indent="0" algn="l" rtl="0">
              <a:spcBef>
                <a:spcPts val="0"/>
              </a:spcBef>
              <a:spcAft>
                <a:spcPts val="0"/>
              </a:spcAft>
              <a:buNone/>
            </a:pPr>
            <a:r>
              <a:rPr lang="en-GB"/>
              <a:t>Usefulness</a:t>
            </a:r>
            <a:br>
              <a:rPr lang="en-GB"/>
            </a:br>
            <a:endParaRPr/>
          </a:p>
          <a:p>
            <a:pPr marL="0" lvl="0" indent="0" algn="l" rtl="0">
              <a:spcBef>
                <a:spcPts val="0"/>
              </a:spcBef>
              <a:spcAft>
                <a:spcPts val="0"/>
              </a:spcAft>
              <a:buNone/>
            </a:pPr>
            <a:r>
              <a:rPr lang="en-GB"/>
              <a:t>Empowerment</a:t>
            </a:r>
            <a:endParaRPr/>
          </a:p>
        </p:txBody>
      </p:sp>
      <p:pic>
        <p:nvPicPr>
          <p:cNvPr id="118" name="Google Shape;118;p23"/>
          <p:cNvPicPr preferRelativeResize="0"/>
          <p:nvPr/>
        </p:nvPicPr>
        <p:blipFill rotWithShape="1">
          <a:blip r:embed="rId3">
            <a:alphaModFix/>
          </a:blip>
          <a:srcRect l="8667" t="27883" b="12663"/>
          <a:stretch/>
        </p:blipFill>
        <p:spPr>
          <a:xfrm>
            <a:off x="0" y="0"/>
            <a:ext cx="4466249" cy="51435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719700" y="2091900"/>
            <a:ext cx="7704600" cy="95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600"/>
              <a:t>Working with Stakeholders</a:t>
            </a:r>
            <a:endParaRPr sz="46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body" idx="1"/>
          </p:nvPr>
        </p:nvSpPr>
        <p:spPr>
          <a:xfrm>
            <a:off x="471450" y="360000"/>
            <a:ext cx="3875700" cy="389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sector has always been an important part of our journey</a:t>
            </a:r>
            <a:endParaRPr/>
          </a:p>
          <a:p>
            <a:pPr marL="457200" lvl="0" indent="-361950" algn="l" rtl="0">
              <a:spcBef>
                <a:spcPts val="0"/>
              </a:spcBef>
              <a:spcAft>
                <a:spcPts val="0"/>
              </a:spcAft>
              <a:buSzPts val="2100"/>
              <a:buChar char="●"/>
            </a:pPr>
            <a:r>
              <a:rPr lang="en-GB" sz="2100"/>
              <a:t>Local authorities</a:t>
            </a:r>
            <a:endParaRPr sz="2100"/>
          </a:p>
          <a:p>
            <a:pPr marL="457200" lvl="0" indent="-361950" algn="l" rtl="0">
              <a:spcBef>
                <a:spcPts val="0"/>
              </a:spcBef>
              <a:spcAft>
                <a:spcPts val="0"/>
              </a:spcAft>
              <a:buSzPts val="2100"/>
              <a:buChar char="●"/>
            </a:pPr>
            <a:r>
              <a:rPr lang="en-GB" sz="2100"/>
              <a:t>Independent social workers</a:t>
            </a:r>
            <a:endParaRPr sz="2100"/>
          </a:p>
          <a:p>
            <a:pPr marL="457200" lvl="0" indent="-361950" algn="l" rtl="0">
              <a:spcBef>
                <a:spcPts val="0"/>
              </a:spcBef>
              <a:spcAft>
                <a:spcPts val="0"/>
              </a:spcAft>
              <a:buSzPts val="2100"/>
              <a:buChar char="●"/>
            </a:pPr>
            <a:r>
              <a:rPr lang="en-GB" sz="2100"/>
              <a:t>Charities</a:t>
            </a:r>
            <a:endParaRPr sz="2100"/>
          </a:p>
          <a:p>
            <a:pPr marL="457200" lvl="0" indent="-361950" algn="l" rtl="0">
              <a:spcBef>
                <a:spcPts val="0"/>
              </a:spcBef>
              <a:spcAft>
                <a:spcPts val="0"/>
              </a:spcAft>
              <a:buSzPts val="2100"/>
              <a:buChar char="●"/>
            </a:pPr>
            <a:r>
              <a:rPr lang="en-GB" sz="2100"/>
              <a:t>Children, young people and families</a:t>
            </a:r>
            <a:endParaRPr sz="2100"/>
          </a:p>
          <a:p>
            <a:pPr marL="457200" lvl="0" indent="-361950" algn="l" rtl="0">
              <a:spcBef>
                <a:spcPts val="0"/>
              </a:spcBef>
              <a:spcAft>
                <a:spcPts val="0"/>
              </a:spcAft>
              <a:buSzPts val="2100"/>
              <a:buChar char="●"/>
            </a:pPr>
            <a:r>
              <a:rPr lang="en-GB" sz="2100"/>
              <a:t>Experts by experience</a:t>
            </a:r>
            <a:endParaRPr sz="2100"/>
          </a:p>
          <a:p>
            <a:pPr marL="457200" lvl="0" indent="-361950" algn="l" rtl="0">
              <a:spcBef>
                <a:spcPts val="0"/>
              </a:spcBef>
              <a:spcAft>
                <a:spcPts val="0"/>
              </a:spcAft>
              <a:buSzPts val="2100"/>
              <a:buChar char="●"/>
            </a:pPr>
            <a:r>
              <a:rPr lang="en-GB" sz="2100"/>
              <a:t>Sector bodies</a:t>
            </a:r>
            <a:endParaRPr sz="2100"/>
          </a:p>
        </p:txBody>
      </p:sp>
      <p:pic>
        <p:nvPicPr>
          <p:cNvPr id="129" name="Google Shape;129;p25"/>
          <p:cNvPicPr preferRelativeResize="0"/>
          <p:nvPr/>
        </p:nvPicPr>
        <p:blipFill rotWithShape="1">
          <a:blip r:embed="rId3">
            <a:alphaModFix/>
          </a:blip>
          <a:srcRect l="30282" r="10433" b="783"/>
          <a:stretch/>
        </p:blipFill>
        <p:spPr>
          <a:xfrm>
            <a:off x="4497925" y="-40725"/>
            <a:ext cx="4646070" cy="51842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Stakeholder Advisory Group</a:t>
            </a:r>
            <a:endParaRPr/>
          </a:p>
        </p:txBody>
      </p:sp>
      <p:sp>
        <p:nvSpPr>
          <p:cNvPr id="135" name="Google Shape;135;p26"/>
          <p:cNvSpPr txBox="1">
            <a:spLocks noGrp="1"/>
          </p:cNvSpPr>
          <p:nvPr>
            <p:ph type="body" idx="1"/>
          </p:nvPr>
        </p:nvSpPr>
        <p:spPr>
          <a:xfrm>
            <a:off x="831333" y="1066800"/>
            <a:ext cx="8064600" cy="369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Representatives from</a:t>
            </a:r>
            <a:br>
              <a:rPr lang="en-GB"/>
            </a:br>
            <a:endParaRPr/>
          </a:p>
          <a:p>
            <a:pPr marL="457200" lvl="0" indent="-381000" algn="l" rtl="0">
              <a:lnSpc>
                <a:spcPct val="115000"/>
              </a:lnSpc>
              <a:spcBef>
                <a:spcPts val="0"/>
              </a:spcBef>
              <a:spcAft>
                <a:spcPts val="0"/>
              </a:spcAft>
              <a:buClr>
                <a:schemeClr val="dk1"/>
              </a:buClr>
              <a:buSzPts val="2400"/>
              <a:buChar char="●"/>
            </a:pPr>
            <a:r>
              <a:rPr lang="en-GB">
                <a:solidFill>
                  <a:schemeClr val="dk1"/>
                </a:solidFill>
              </a:rPr>
              <a:t>Social work practitioners</a:t>
            </a:r>
            <a:endParaRPr>
              <a:solidFill>
                <a:schemeClr val="dk1"/>
              </a:solidFill>
            </a:endParaRPr>
          </a:p>
          <a:p>
            <a:pPr marL="457200" lvl="0" indent="-381000" algn="l" rtl="0">
              <a:lnSpc>
                <a:spcPct val="115000"/>
              </a:lnSpc>
              <a:spcBef>
                <a:spcPts val="0"/>
              </a:spcBef>
              <a:spcAft>
                <a:spcPts val="0"/>
              </a:spcAft>
              <a:buClr>
                <a:schemeClr val="dk1"/>
              </a:buClr>
              <a:buSzPts val="2400"/>
              <a:buChar char="●"/>
            </a:pPr>
            <a:r>
              <a:rPr lang="en-GB">
                <a:solidFill>
                  <a:schemeClr val="dk1"/>
                </a:solidFill>
              </a:rPr>
              <a:t>Experts by experience</a:t>
            </a:r>
            <a:endParaRPr>
              <a:solidFill>
                <a:schemeClr val="dk1"/>
              </a:solidFill>
            </a:endParaRPr>
          </a:p>
          <a:p>
            <a:pPr marL="457200" lvl="0" indent="-381000" algn="l" rtl="0">
              <a:lnSpc>
                <a:spcPct val="115000"/>
              </a:lnSpc>
              <a:spcBef>
                <a:spcPts val="0"/>
              </a:spcBef>
              <a:spcAft>
                <a:spcPts val="0"/>
              </a:spcAft>
              <a:buClr>
                <a:schemeClr val="dk1"/>
              </a:buClr>
              <a:buSzPts val="2400"/>
              <a:buChar char="●"/>
            </a:pPr>
            <a:r>
              <a:rPr lang="en-GB">
                <a:solidFill>
                  <a:schemeClr val="dk1"/>
                </a:solidFill>
              </a:rPr>
              <a:t>Social work practice leaders</a:t>
            </a:r>
            <a:endParaRPr>
              <a:solidFill>
                <a:schemeClr val="dk1"/>
              </a:solidFill>
            </a:endParaRPr>
          </a:p>
          <a:p>
            <a:pPr marL="457200" lvl="0" indent="-381000" algn="l" rtl="0">
              <a:lnSpc>
                <a:spcPct val="115000"/>
              </a:lnSpc>
              <a:spcBef>
                <a:spcPts val="0"/>
              </a:spcBef>
              <a:spcAft>
                <a:spcPts val="0"/>
              </a:spcAft>
              <a:buClr>
                <a:schemeClr val="dk1"/>
              </a:buClr>
              <a:buSzPts val="2400"/>
              <a:buChar char="●"/>
            </a:pPr>
            <a:r>
              <a:rPr lang="en-GB">
                <a:solidFill>
                  <a:schemeClr val="dk1"/>
                </a:solidFill>
              </a:rPr>
              <a:t>Social care charity sector</a:t>
            </a:r>
            <a:endParaRPr>
              <a:solidFill>
                <a:schemeClr val="dk1"/>
              </a:solidFill>
            </a:endParaRPr>
          </a:p>
          <a:p>
            <a:pPr marL="457200" lvl="0" indent="-381000" algn="l" rtl="0">
              <a:lnSpc>
                <a:spcPct val="115000"/>
              </a:lnSpc>
              <a:spcBef>
                <a:spcPts val="0"/>
              </a:spcBef>
              <a:spcAft>
                <a:spcPts val="0"/>
              </a:spcAft>
              <a:buClr>
                <a:schemeClr val="dk1"/>
              </a:buClr>
              <a:buSzPts val="2400"/>
              <a:buChar char="●"/>
            </a:pPr>
            <a:r>
              <a:rPr lang="en-GB">
                <a:solidFill>
                  <a:schemeClr val="dk1"/>
                </a:solidFill>
              </a:rPr>
              <a:t>Social work academia</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831333" y="362301"/>
            <a:ext cx="777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Engagement with Children and Young People</a:t>
            </a:r>
            <a:endParaRPr/>
          </a:p>
        </p:txBody>
      </p:sp>
      <p:sp>
        <p:nvSpPr>
          <p:cNvPr id="141" name="Google Shape;141;p27"/>
          <p:cNvSpPr txBox="1">
            <a:spLocks noGrp="1"/>
          </p:cNvSpPr>
          <p:nvPr>
            <p:ph type="body" idx="1"/>
          </p:nvPr>
        </p:nvSpPr>
        <p:spPr>
          <a:xfrm>
            <a:off x="831329" y="1066800"/>
            <a:ext cx="3740700" cy="369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a:t>Young Advisors</a:t>
            </a:r>
            <a:endParaRPr/>
          </a:p>
          <a:p>
            <a:pPr marL="457200" lvl="0" indent="-342900" algn="l" rtl="0">
              <a:spcBef>
                <a:spcPts val="0"/>
              </a:spcBef>
              <a:spcAft>
                <a:spcPts val="0"/>
              </a:spcAft>
              <a:buSzPts val="1800"/>
              <a:buChar char="●"/>
            </a:pPr>
            <a:r>
              <a:rPr lang="en-GB" sz="1800"/>
              <a:t>Young people who meet regularly with the WWCSC senior management team</a:t>
            </a:r>
            <a:endParaRPr sz="1800"/>
          </a:p>
          <a:p>
            <a:pPr marL="457200" lvl="0" indent="-342900" algn="l" rtl="0">
              <a:spcBef>
                <a:spcPts val="0"/>
              </a:spcBef>
              <a:spcAft>
                <a:spcPts val="0"/>
              </a:spcAft>
              <a:buSzPts val="1800"/>
              <a:buChar char="●"/>
            </a:pPr>
            <a:r>
              <a:rPr lang="en-GB" sz="1800"/>
              <a:t>Provide input on current and prospective research projects</a:t>
            </a:r>
            <a:endParaRPr sz="1800"/>
          </a:p>
          <a:p>
            <a:pPr marL="457200" lvl="0" indent="-342900" algn="l" rtl="0">
              <a:spcBef>
                <a:spcPts val="0"/>
              </a:spcBef>
              <a:spcAft>
                <a:spcPts val="0"/>
              </a:spcAft>
              <a:buSzPts val="1800"/>
              <a:buChar char="●"/>
            </a:pPr>
            <a:r>
              <a:rPr lang="en-GB" sz="1800"/>
              <a:t>Ensure the voice of young people with experience of social care heard</a:t>
            </a:r>
            <a:endParaRPr sz="1800"/>
          </a:p>
        </p:txBody>
      </p:sp>
      <p:sp>
        <p:nvSpPr>
          <p:cNvPr id="142" name="Google Shape;142;p27"/>
          <p:cNvSpPr txBox="1">
            <a:spLocks noGrp="1"/>
          </p:cNvSpPr>
          <p:nvPr>
            <p:ph type="body" idx="1"/>
          </p:nvPr>
        </p:nvSpPr>
        <p:spPr>
          <a:xfrm>
            <a:off x="4822304" y="1066799"/>
            <a:ext cx="3740700" cy="369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a:t>Broader engagement</a:t>
            </a:r>
            <a:endParaRPr/>
          </a:p>
          <a:p>
            <a:pPr marL="457200" lvl="0" indent="-342900" algn="l" rtl="0">
              <a:spcBef>
                <a:spcPts val="0"/>
              </a:spcBef>
              <a:spcAft>
                <a:spcPts val="0"/>
              </a:spcAft>
              <a:buSzPts val="1800"/>
              <a:buChar char="●"/>
            </a:pPr>
            <a:r>
              <a:rPr lang="en-GB" sz="1800"/>
              <a:t>Currently exploring how to engage a wider range of children and young people with experience of social care</a:t>
            </a:r>
            <a:endParaRPr sz="1800"/>
          </a:p>
          <a:p>
            <a:pPr marL="457200" lvl="0" indent="-342900" algn="l" rtl="0">
              <a:spcBef>
                <a:spcPts val="0"/>
              </a:spcBef>
              <a:spcAft>
                <a:spcPts val="0"/>
              </a:spcAft>
              <a:buSzPts val="1800"/>
              <a:buChar char="●"/>
            </a:pPr>
            <a:r>
              <a:rPr lang="en-GB" sz="1800"/>
              <a:t>Investigating online and app-based options</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1B8FF1B6805240B195D8021D1C1427" ma:contentTypeVersion="15" ma:contentTypeDescription="Create a new document." ma:contentTypeScope="" ma:versionID="759118a34fbd8454a15233dc0ebd2422">
  <xsd:schema xmlns:xsd="http://www.w3.org/2001/XMLSchema" xmlns:xs="http://www.w3.org/2001/XMLSchema" xmlns:p="http://schemas.microsoft.com/office/2006/metadata/properties" xmlns:ns2="e195cd94-f4ac-4560-88dd-9af2fea25334" xmlns:ns3="e84b024a-3877-4b46-99ef-67fef393a9da" targetNamespace="http://schemas.microsoft.com/office/2006/metadata/properties" ma:root="true" ma:fieldsID="1bb8e83e3decbd2f16f2cf8f2a0e779a" ns2:_="" ns3:_="">
    <xsd:import namespace="e195cd94-f4ac-4560-88dd-9af2fea25334"/>
    <xsd:import namespace="e84b024a-3877-4b46-99ef-67fef393a9d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5cd94-f4ac-4560-88dd-9af2fea2533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84b024a-3877-4b46-99ef-67fef393a9d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7AA9B1-7BDC-4645-8ACB-3349E379142D}">
  <ds:schemaRefs>
    <ds:schemaRef ds:uri="http://schemas.microsoft.com/sharepoint/v3/contenttype/forms"/>
  </ds:schemaRefs>
</ds:datastoreItem>
</file>

<file path=customXml/itemProps2.xml><?xml version="1.0" encoding="utf-8"?>
<ds:datastoreItem xmlns:ds="http://schemas.openxmlformats.org/officeDocument/2006/customXml" ds:itemID="{8B1253D8-1CCA-46AB-BE5F-CA2A61264E24}"/>
</file>

<file path=customXml/itemProps3.xml><?xml version="1.0" encoding="utf-8"?>
<ds:datastoreItem xmlns:ds="http://schemas.openxmlformats.org/officeDocument/2006/customXml" ds:itemID="{930499DB-2790-4E81-95F1-BC812ED23BC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3008</Words>
  <Application>Microsoft Office PowerPoint</Application>
  <PresentationFormat>On-screen Show (16:9)</PresentationFormat>
  <Paragraphs>239</Paragraphs>
  <Slides>31</Slides>
  <Notes>31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31</vt:i4>
      </vt:variant>
    </vt:vector>
  </HeadingPairs>
  <TitlesOfParts>
    <vt:vector size="33" baseType="lpstr">
      <vt:lpstr>Arial</vt:lpstr>
      <vt:lpstr>Simple Light</vt:lpstr>
      <vt:lpstr>What Works for Children’s Social Care</vt:lpstr>
      <vt:lpstr>Agenda</vt:lpstr>
      <vt:lpstr>Who are we?</vt:lpstr>
      <vt:lpstr>So, what are we doing?</vt:lpstr>
      <vt:lpstr>The principles of ‘What Works’</vt:lpstr>
      <vt:lpstr>Working with Stakeholders</vt:lpstr>
      <vt:lpstr>PowerPoint Presentation</vt:lpstr>
      <vt:lpstr>Stakeholder Advisory Group</vt:lpstr>
      <vt:lpstr>Engagement with Children and Young People</vt:lpstr>
      <vt:lpstr>Social Worker Polling</vt:lpstr>
      <vt:lpstr>Trials, Pilots and Research</vt:lpstr>
      <vt:lpstr>PowerPoint Presentation</vt:lpstr>
      <vt:lpstr>Strengthening Families, Protecting Children</vt:lpstr>
      <vt:lpstr>Supporting Families, Investing in Practice</vt:lpstr>
      <vt:lpstr>Signs of Safety</vt:lpstr>
      <vt:lpstr>Practice in Need of Evidence (PINE)</vt:lpstr>
      <vt:lpstr>Bolton Metropolitan Borough Council</vt:lpstr>
      <vt:lpstr>PowerPoint Presentation</vt:lpstr>
      <vt:lpstr>Change Projects</vt:lpstr>
      <vt:lpstr>Social Workers in Schools</vt:lpstr>
      <vt:lpstr>Devolved Budgets</vt:lpstr>
      <vt:lpstr>PowerPoint Presentation</vt:lpstr>
      <vt:lpstr>Healthier, Happier Professionals</vt:lpstr>
      <vt:lpstr>Schwartz Rounds</vt:lpstr>
      <vt:lpstr>PowerPoint Presentation</vt:lpstr>
      <vt:lpstr>Re-analysing Trials from Other What Works Centres</vt:lpstr>
      <vt:lpstr>What Works in Predictive Analytics</vt:lpstr>
      <vt:lpstr>Data and Insight Communities</vt:lpstr>
      <vt:lpstr>Themes from Data Projects</vt:lpstr>
      <vt:lpstr>Over to you</vt:lpstr>
      <vt:lpstr>@ABacchoo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Works for Children’s Social Care</dc:title>
  <dc:creator>cvaam</dc:creator>
  <cp:lastModifiedBy>Barbara Hoyte</cp:lastModifiedBy>
  <cp:revision>1</cp:revision>
  <dcterms:modified xsi:type="dcterms:W3CDTF">2021-10-11T10:20:06Z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0x010100EF1B8FF1B6805240B195D8021D1C1427</vt:lpwstr>
  </property>
</Properties>
</file>