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4"/>
  </p:sldMasterIdLst>
  <p:notesMasterIdLst>
    <p:notesMasterId r:id="rId16"/>
  </p:notesMasterIdLst>
  <p:sldIdLst>
    <p:sldId id="256" r:id="rId5"/>
    <p:sldId id="257" r:id="rId6"/>
    <p:sldId id="258" r:id="rId7"/>
    <p:sldId id="259" r:id="rId8"/>
    <p:sldId id="260" r:id="rId9"/>
    <p:sldId id="261" r:id="rId10"/>
    <p:sldId id="262" r:id="rId11"/>
    <p:sldId id="263" r:id="rId12"/>
    <p:sldId id="266" r:id="rId13"/>
    <p:sldId id="264"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928544-5D6D-49C9-9548-6EBF8BB51B16}" type="datetimeFigureOut">
              <a:rPr lang="en-GB" smtClean="0"/>
              <a:t>12/10/2021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F117FFD-5C4E-452C-8A99-1481764B27D5}" type="slidenum">
              <a:rPr lang="en-GB" smtClean="0"/>
              <a:t>‹#›</a:t>
            </a:fld>
            <a:endParaRPr lang="en-GB"/>
          </a:p>
        </p:txBody>
      </p:sp>
    </p:spTree>
    <p:extLst>
      <p:ext uri="{BB962C8B-B14F-4D97-AF65-F5344CB8AC3E}">
        <p14:creationId xmlns:p14="http://schemas.microsoft.com/office/powerpoint/2010/main" val="3577937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This is based on my experiences running the letterbox scheme for Nottingham City in 2009. I want to stress that Letterbox or post box schemes now happen all over the UK, although I believe </a:t>
            </a:r>
            <a:r>
              <a:rPr lang="en-GB" baseline="0" dirty="0" err="1"/>
              <a:t>Notts</a:t>
            </a:r>
            <a:r>
              <a:rPr lang="en-GB" baseline="0" dirty="0"/>
              <a:t> was one of the first and the Nottingham City one carried this on when LGR happened. In fact </a:t>
            </a:r>
            <a:r>
              <a:rPr lang="en-GB" baseline="0" dirty="0" err="1"/>
              <a:t>Notts</a:t>
            </a:r>
            <a:r>
              <a:rPr lang="en-GB" baseline="0" dirty="0"/>
              <a:t> City and County kept a joint post adoption service until 2005. So to start with this happened a while ago and it is just one Local Authority.  Schemes will vary across the UK and will change over time, but I believe many of the issues and themes are the same. Sadly if anything I think many are not as well designed and resourced as this one was. So I</a:t>
            </a:r>
            <a:r>
              <a:rPr lang="en-GB" dirty="0"/>
              <a:t>n 2005 I joined the newly</a:t>
            </a:r>
            <a:r>
              <a:rPr lang="en-GB" baseline="0" dirty="0"/>
              <a:t> formed post adoption team in Nottingham City Council. I had worked in an adoption assessment team for 12 years and considered myself an experienced Adoption Worker, but for the first 6 months at least I felt very deskilled and realised there was a whole side to the work I really didn’t know about. I had got used to working with squeaky clean polite (if sometimes passive aggressive) adopters and the first time a birth parent told me to F*** off I was catapulted back to CP days!  I observed the letterbox worker doing her thing and still didn’t really get it, and if </a:t>
            </a:r>
            <a:r>
              <a:rPr lang="en-GB" baseline="0" dirty="0" err="1"/>
              <a:t>Im</a:t>
            </a:r>
            <a:r>
              <a:rPr lang="en-GB" baseline="0" dirty="0"/>
              <a:t> honest thought it was a bit of a soft option – that was until 2 years later when I took over the role for a year. There is a real misconception that it is easy, but that’s far from the truth. </a:t>
            </a:r>
            <a:endParaRPr lang="en-GB" dirty="0"/>
          </a:p>
        </p:txBody>
      </p:sp>
      <p:sp>
        <p:nvSpPr>
          <p:cNvPr id="4" name="Slide Number Placeholder 3"/>
          <p:cNvSpPr>
            <a:spLocks noGrp="1"/>
          </p:cNvSpPr>
          <p:nvPr>
            <p:ph type="sldNum" sz="quarter" idx="10"/>
          </p:nvPr>
        </p:nvSpPr>
        <p:spPr/>
        <p:txBody>
          <a:bodyPr/>
          <a:lstStyle/>
          <a:p>
            <a:fld id="{3F117FFD-5C4E-452C-8A99-1481764B27D5}" type="slidenum">
              <a:rPr lang="en-GB" smtClean="0"/>
              <a:t>1</a:t>
            </a:fld>
            <a:endParaRPr lang="en-GB"/>
          </a:p>
        </p:txBody>
      </p:sp>
    </p:spTree>
    <p:extLst>
      <p:ext uri="{BB962C8B-B14F-4D97-AF65-F5344CB8AC3E}">
        <p14:creationId xmlns:p14="http://schemas.microsoft.com/office/powerpoint/2010/main" val="2363490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Dealing with</a:t>
            </a:r>
            <a:r>
              <a:rPr lang="en-GB" baseline="0" dirty="0"/>
              <a:t> large numbers – at that time I had 240 potential exchanges and Nottingham City is quite a small LA – many schemes are much bigger than that, so you don’t really get to build much of a relationship with people or get to know them. A lot of contact is on the phone and this requires more skill given that often emotions run quite high from both parties (more about that in a minute).  You need to be very meticulous – its about the only place where identifying information about adoptive parents and birth parents is held in the same place, its very easy to send the wrong info to the wrong person.  </a:t>
            </a:r>
            <a:endParaRPr lang="en-GB" dirty="0"/>
          </a:p>
        </p:txBody>
      </p:sp>
      <p:sp>
        <p:nvSpPr>
          <p:cNvPr id="4" name="Slide Number Placeholder 3"/>
          <p:cNvSpPr>
            <a:spLocks noGrp="1"/>
          </p:cNvSpPr>
          <p:nvPr>
            <p:ph type="sldNum" sz="quarter" idx="10"/>
          </p:nvPr>
        </p:nvSpPr>
        <p:spPr/>
        <p:txBody>
          <a:bodyPr/>
          <a:lstStyle/>
          <a:p>
            <a:fld id="{3F117FFD-5C4E-452C-8A99-1481764B27D5}" type="slidenum">
              <a:rPr lang="en-GB" smtClean="0"/>
              <a:t>2</a:t>
            </a:fld>
            <a:endParaRPr lang="en-GB"/>
          </a:p>
        </p:txBody>
      </p:sp>
    </p:spTree>
    <p:extLst>
      <p:ext uri="{BB962C8B-B14F-4D97-AF65-F5344CB8AC3E}">
        <p14:creationId xmlns:p14="http://schemas.microsoft.com/office/powerpoint/2010/main" val="2702943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The trial exchange was a great idea and I think really helped, but it relied on the case holding SW making it happen and the birth parent engaging, so it often didn’t happen. </a:t>
            </a:r>
          </a:p>
          <a:p>
            <a:pPr marL="0" marR="0" indent="0" algn="l" defTabSz="914400" rtl="0" eaLnBrk="1" fontAlgn="auto" latinLnBrk="0" hangingPunct="1">
              <a:lnSpc>
                <a:spcPct val="100000"/>
              </a:lnSpc>
              <a:spcBef>
                <a:spcPts val="0"/>
              </a:spcBef>
              <a:spcAft>
                <a:spcPts val="0"/>
              </a:spcAft>
              <a:buClrTx/>
              <a:buSzTx/>
              <a:buFontTx/>
              <a:buNone/>
              <a:tabLst/>
              <a:defRPr/>
            </a:pPr>
            <a:r>
              <a:rPr lang="en-GB" baseline="0" dirty="0"/>
              <a:t>Arrangement set up after receipt of LLL - </a:t>
            </a:r>
            <a:endParaRPr lang="en-GB" dirty="0"/>
          </a:p>
          <a:p>
            <a:r>
              <a:rPr lang="en-GB" dirty="0"/>
              <a:t>This caused</a:t>
            </a:r>
            <a:r>
              <a:rPr lang="en-GB" baseline="0" dirty="0"/>
              <a:t> delays and problems – we’ll come back to this later, but less than half the arrangements were set up within 6 months of the Adoption Order and of course often there was a quite a substantial period of time between the child being placed and the making of the order.  It was a way to try and ensure the later life letter happened but looking back I don’t think we should have linked these two things. </a:t>
            </a:r>
            <a:endParaRPr lang="en-GB" dirty="0"/>
          </a:p>
        </p:txBody>
      </p:sp>
      <p:sp>
        <p:nvSpPr>
          <p:cNvPr id="4" name="Slide Number Placeholder 3"/>
          <p:cNvSpPr>
            <a:spLocks noGrp="1"/>
          </p:cNvSpPr>
          <p:nvPr>
            <p:ph type="sldNum" sz="quarter" idx="10"/>
          </p:nvPr>
        </p:nvSpPr>
        <p:spPr/>
        <p:txBody>
          <a:bodyPr/>
          <a:lstStyle/>
          <a:p>
            <a:fld id="{3F117FFD-5C4E-452C-8A99-1481764B27D5}" type="slidenum">
              <a:rPr lang="en-GB" smtClean="0"/>
              <a:t>3</a:t>
            </a:fld>
            <a:endParaRPr lang="en-GB"/>
          </a:p>
        </p:txBody>
      </p:sp>
    </p:spTree>
    <p:extLst>
      <p:ext uri="{BB962C8B-B14F-4D97-AF65-F5344CB8AC3E}">
        <p14:creationId xmlns:p14="http://schemas.microsoft.com/office/powerpoint/2010/main" val="2218549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was curious to know this and couldn’t resist finding out. So</a:t>
            </a:r>
            <a:r>
              <a:rPr lang="en-GB" baseline="0" dirty="0"/>
              <a:t> I embarked on the mammoth task of going through all 240 to find this out – this is what I found</a:t>
            </a:r>
            <a:endParaRPr lang="en-GB" dirty="0"/>
          </a:p>
        </p:txBody>
      </p:sp>
      <p:sp>
        <p:nvSpPr>
          <p:cNvPr id="4" name="Slide Number Placeholder 3"/>
          <p:cNvSpPr>
            <a:spLocks noGrp="1"/>
          </p:cNvSpPr>
          <p:nvPr>
            <p:ph type="sldNum" sz="quarter" idx="10"/>
          </p:nvPr>
        </p:nvSpPr>
        <p:spPr/>
        <p:txBody>
          <a:bodyPr/>
          <a:lstStyle/>
          <a:p>
            <a:fld id="{3F117FFD-5C4E-452C-8A99-1481764B27D5}" type="slidenum">
              <a:rPr lang="en-GB" smtClean="0"/>
              <a:t>5</a:t>
            </a:fld>
            <a:endParaRPr lang="en-GB"/>
          </a:p>
        </p:txBody>
      </p:sp>
    </p:spTree>
    <p:extLst>
      <p:ext uri="{BB962C8B-B14F-4D97-AF65-F5344CB8AC3E}">
        <p14:creationId xmlns:p14="http://schemas.microsoft.com/office/powerpoint/2010/main" val="769149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Although</a:t>
            </a:r>
            <a:r>
              <a:rPr lang="en-GB" baseline="0" dirty="0"/>
              <a:t> I did this study over 10 years ago it is interesting that the most recent study  by Beth Neil and her colleagues of 255 families reflected quite similar figures. </a:t>
            </a:r>
            <a:endParaRPr lang="en-GB" dirty="0"/>
          </a:p>
        </p:txBody>
      </p:sp>
      <p:sp>
        <p:nvSpPr>
          <p:cNvPr id="4" name="Slide Number Placeholder 3"/>
          <p:cNvSpPr>
            <a:spLocks noGrp="1"/>
          </p:cNvSpPr>
          <p:nvPr>
            <p:ph type="sldNum" sz="quarter" idx="10"/>
          </p:nvPr>
        </p:nvSpPr>
        <p:spPr/>
        <p:txBody>
          <a:bodyPr/>
          <a:lstStyle/>
          <a:p>
            <a:fld id="{3F117FFD-5C4E-452C-8A99-1481764B27D5}" type="slidenum">
              <a:rPr lang="en-GB" smtClean="0"/>
              <a:t>6</a:t>
            </a:fld>
            <a:endParaRPr lang="en-GB"/>
          </a:p>
        </p:txBody>
      </p:sp>
    </p:spTree>
    <p:extLst>
      <p:ext uri="{BB962C8B-B14F-4D97-AF65-F5344CB8AC3E}">
        <p14:creationId xmlns:p14="http://schemas.microsoft.com/office/powerpoint/2010/main" val="3113307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think we could have prepared</a:t>
            </a:r>
            <a:r>
              <a:rPr lang="en-GB" baseline="0" dirty="0"/>
              <a:t> people better – doing the practice letter during the post placement pre adoption period is a really good idea but didn’t always happen also some birth parents are still locked into the adversarial process and see CS as the enemy so wouldn’t engage.  We had an independent counselling service run by a VAA but there was poor take up of this. Adopters were often unprepared for how it made them feel and sometimes just didn’t want to engage and no amount of persuasion would move them from this position. Birth parents went off the radar – hence checking people still at the same address.  Neil’s study in 2002 found that nearly 50% of birth parents had some kind of mental health issue, 25% had a learning disability and 40% had literacy problems. </a:t>
            </a:r>
            <a:endParaRPr lang="en-GB" dirty="0"/>
          </a:p>
        </p:txBody>
      </p:sp>
      <p:sp>
        <p:nvSpPr>
          <p:cNvPr id="4" name="Slide Number Placeholder 3"/>
          <p:cNvSpPr>
            <a:spLocks noGrp="1"/>
          </p:cNvSpPr>
          <p:nvPr>
            <p:ph type="sldNum" sz="quarter" idx="10"/>
          </p:nvPr>
        </p:nvSpPr>
        <p:spPr/>
        <p:txBody>
          <a:bodyPr/>
          <a:lstStyle/>
          <a:p>
            <a:fld id="{3F117FFD-5C4E-452C-8A99-1481764B27D5}" type="slidenum">
              <a:rPr lang="en-GB" smtClean="0"/>
              <a:t>8</a:t>
            </a:fld>
            <a:endParaRPr lang="en-GB"/>
          </a:p>
        </p:txBody>
      </p:sp>
    </p:spTree>
    <p:extLst>
      <p:ext uri="{BB962C8B-B14F-4D97-AF65-F5344CB8AC3E}">
        <p14:creationId xmlns:p14="http://schemas.microsoft.com/office/powerpoint/2010/main" val="2172563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Cards</a:t>
            </a:r>
            <a:r>
              <a:rPr lang="en-GB" baseline="0" dirty="0"/>
              <a:t> couldn’t easily be edited – to my son/daughter and tended to be more emotive.  They arrived at the wrong time. We stopped accepting them in the end.  No gifts policy was sensible – potential for things to get lost/be inappropriate </a:t>
            </a:r>
            <a:r>
              <a:rPr lang="en-GB" baseline="0" dirty="0" err="1"/>
              <a:t>etc</a:t>
            </a:r>
            <a:r>
              <a:rPr lang="en-GB" baseline="0" dirty="0"/>
              <a:t> was too great.  We had to send out a slip with photos reminding people not to put them in the public domain.  Seen decline in photo exchanges which I think is sad because they really meant a lot to some people but its understandable. </a:t>
            </a:r>
            <a:endParaRPr lang="en-GB" dirty="0"/>
          </a:p>
        </p:txBody>
      </p:sp>
      <p:sp>
        <p:nvSpPr>
          <p:cNvPr id="4" name="Slide Number Placeholder 3"/>
          <p:cNvSpPr>
            <a:spLocks noGrp="1"/>
          </p:cNvSpPr>
          <p:nvPr>
            <p:ph type="sldNum" sz="quarter" idx="10"/>
          </p:nvPr>
        </p:nvSpPr>
        <p:spPr/>
        <p:txBody>
          <a:bodyPr/>
          <a:lstStyle/>
          <a:p>
            <a:fld id="{3F117FFD-5C4E-452C-8A99-1481764B27D5}" type="slidenum">
              <a:rPr lang="en-GB" smtClean="0"/>
              <a:t>9</a:t>
            </a:fld>
            <a:endParaRPr lang="en-GB"/>
          </a:p>
        </p:txBody>
      </p:sp>
    </p:spTree>
    <p:extLst>
      <p:ext uri="{BB962C8B-B14F-4D97-AF65-F5344CB8AC3E}">
        <p14:creationId xmlns:p14="http://schemas.microsoft.com/office/powerpoint/2010/main" val="21689584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 wouldn’t</a:t>
            </a:r>
            <a:r>
              <a:rPr lang="en-GB" baseline="0" dirty="0"/>
              <a:t> simply edit or not send a letter but contact Adopters and discuss options. Although a small number of birth parents were hostile most were surprisingly receptive to receiving help.  It was a challenge to find things for them to write about.  One birth father with a LD – we would buy a nice postcard to send a very short </a:t>
            </a:r>
            <a:r>
              <a:rPr lang="en-GB" baseline="0" dirty="0" err="1"/>
              <a:t>messsage</a:t>
            </a:r>
            <a:r>
              <a:rPr lang="en-GB" baseline="0" dirty="0"/>
              <a:t>. Both parties needed support – recall a birth father who </a:t>
            </a:r>
            <a:r>
              <a:rPr lang="en-GB" baseline="0" dirty="0" err="1"/>
              <a:t>hadnt</a:t>
            </a:r>
            <a:r>
              <a:rPr lang="en-GB" baseline="0" dirty="0"/>
              <a:t> engaged but child was desperate to hear from him – he remained devastated by the whole thing but did engage. Frustrating when adopters couldn’t get past – I just don’t want to – would point out the reasons but couldn’t make them. </a:t>
            </a:r>
            <a:endParaRPr lang="en-GB" dirty="0"/>
          </a:p>
        </p:txBody>
      </p:sp>
      <p:sp>
        <p:nvSpPr>
          <p:cNvPr id="4" name="Slide Number Placeholder 3"/>
          <p:cNvSpPr>
            <a:spLocks noGrp="1"/>
          </p:cNvSpPr>
          <p:nvPr>
            <p:ph type="sldNum" sz="quarter" idx="10"/>
          </p:nvPr>
        </p:nvSpPr>
        <p:spPr/>
        <p:txBody>
          <a:bodyPr/>
          <a:lstStyle/>
          <a:p>
            <a:fld id="{3F117FFD-5C4E-452C-8A99-1481764B27D5}" type="slidenum">
              <a:rPr lang="en-GB" smtClean="0"/>
              <a:t>10</a:t>
            </a:fld>
            <a:endParaRPr lang="en-GB"/>
          </a:p>
        </p:txBody>
      </p:sp>
    </p:spTree>
    <p:extLst>
      <p:ext uri="{BB962C8B-B14F-4D97-AF65-F5344CB8AC3E}">
        <p14:creationId xmlns:p14="http://schemas.microsoft.com/office/powerpoint/2010/main" val="16773492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Letterbox arrangements</a:t>
            </a:r>
            <a:r>
              <a:rPr lang="en-GB" baseline="0" dirty="0"/>
              <a:t> are added to adoption plans almost as standard and I am not saying we shouldn’t give people the benefit of the doubt. I and colleagues before and after me worked with birth mums who had been very difficult to work with previously but actually really engaged with the help offered by letterbox, but I do think we should look carefully at parent’s lifestyle and think about involving other birth family members who might be more able to sustain it jointly with a birth parent. Beth Neil’s 2018 study shows that only 28% of adoptive families had contact with another adult birth relative – this suggests this is underused. Some of the best letters I saw were from grandparents, aunts and uncles and this should really be looked at as part of the contact plan. I really don’t think a lot of birth parents ‘got it’ and time spent preparing them would have definitely helped I believe. Research indicates that good support and preparation at the set up stage makes a big difference. This was certainly my experience with direct contact arrangements which I also sometimes set up. People are scared of getting it wrong.  Sample letters are helpful. Going back to the needs of the average birth parent – if we don’t offer help its bound to fail in many cases.  It needs to start well and in </a:t>
            </a:r>
            <a:r>
              <a:rPr lang="en-GB" baseline="0"/>
              <a:t>a timely way. </a:t>
            </a:r>
            <a:r>
              <a:rPr lang="en-GB" baseline="0" dirty="0"/>
              <a:t>One off meetings can really help with this. </a:t>
            </a:r>
            <a:endParaRPr lang="en-GB" dirty="0"/>
          </a:p>
        </p:txBody>
      </p:sp>
      <p:sp>
        <p:nvSpPr>
          <p:cNvPr id="4" name="Slide Number Placeholder 3"/>
          <p:cNvSpPr>
            <a:spLocks noGrp="1"/>
          </p:cNvSpPr>
          <p:nvPr>
            <p:ph type="sldNum" sz="quarter" idx="10"/>
          </p:nvPr>
        </p:nvSpPr>
        <p:spPr/>
        <p:txBody>
          <a:bodyPr/>
          <a:lstStyle/>
          <a:p>
            <a:fld id="{3F117FFD-5C4E-452C-8A99-1481764B27D5}" type="slidenum">
              <a:rPr lang="en-GB" smtClean="0"/>
              <a:t>11</a:t>
            </a:fld>
            <a:endParaRPr lang="en-GB"/>
          </a:p>
        </p:txBody>
      </p:sp>
    </p:spTree>
    <p:extLst>
      <p:ext uri="{BB962C8B-B14F-4D97-AF65-F5344CB8AC3E}">
        <p14:creationId xmlns:p14="http://schemas.microsoft.com/office/powerpoint/2010/main" val="10284975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4994F96E-0A4C-4132-83DE-F42307F9DAE3}" type="datetimeFigureOut">
              <a:rPr lang="en-GB" smtClean="0"/>
              <a:t>12/10/2021</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23C6826-D4D5-421B-8AEB-0DC876233447}"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994F96E-0A4C-4132-83DE-F42307F9DAE3}" type="datetimeFigureOut">
              <a:rPr lang="en-GB" smtClean="0"/>
              <a:t>12/10/2021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3C6826-D4D5-421B-8AEB-0DC876233447}"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994F96E-0A4C-4132-83DE-F42307F9DAE3}" type="datetimeFigureOut">
              <a:rPr lang="en-GB" smtClean="0"/>
              <a:t>12/10/2021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3C6826-D4D5-421B-8AEB-0DC876233447}"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4994F96E-0A4C-4132-83DE-F42307F9DAE3}" type="datetimeFigureOut">
              <a:rPr lang="en-GB" smtClean="0"/>
              <a:t>12/10/2021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3C6826-D4D5-421B-8AEB-0DC876233447}" type="slidenum">
              <a:rPr lang="en-GB" smtClean="0"/>
              <a:t>‹#›</a:t>
            </a:fld>
            <a:endParaRPr lang="en-GB"/>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994F96E-0A4C-4132-83DE-F42307F9DAE3}" type="datetimeFigureOut">
              <a:rPr lang="en-GB" smtClean="0"/>
              <a:t>12/10/2021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23C6826-D4D5-421B-8AEB-0DC876233447}"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4994F96E-0A4C-4132-83DE-F42307F9DAE3}" type="datetimeFigureOut">
              <a:rPr lang="en-GB" smtClean="0"/>
              <a:t>12/10/2021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3C6826-D4D5-421B-8AEB-0DC876233447}" type="slidenum">
              <a:rPr lang="en-GB" smtClean="0"/>
              <a:t>‹#›</a:t>
            </a:fld>
            <a:endParaRPr lang="en-GB"/>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4994F96E-0A4C-4132-83DE-F42307F9DAE3}" type="datetimeFigureOut">
              <a:rPr lang="en-GB" smtClean="0"/>
              <a:t>12/10/2021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23C6826-D4D5-421B-8AEB-0DC876233447}"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994F96E-0A4C-4132-83DE-F42307F9DAE3}" type="datetimeFigureOut">
              <a:rPr lang="en-GB" smtClean="0"/>
              <a:t>12/10/2021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23C6826-D4D5-421B-8AEB-0DC876233447}" type="slidenum">
              <a:rPr lang="en-GB" smtClean="0"/>
              <a:t>‹#›</a:t>
            </a:fld>
            <a:endParaRPr lang="en-GB"/>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94F96E-0A4C-4132-83DE-F42307F9DAE3}" type="datetimeFigureOut">
              <a:rPr lang="en-GB" smtClean="0"/>
              <a:t>12/10/2021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23C6826-D4D5-421B-8AEB-0DC876233447}"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4994F96E-0A4C-4132-83DE-F42307F9DAE3}" type="datetimeFigureOut">
              <a:rPr lang="en-GB" smtClean="0"/>
              <a:t>12/10/2021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23C6826-D4D5-421B-8AEB-0DC876233447}" type="slidenum">
              <a:rPr lang="en-GB" smtClean="0"/>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4994F96E-0A4C-4132-83DE-F42307F9DAE3}" type="datetimeFigureOut">
              <a:rPr lang="en-GB" smtClean="0"/>
              <a:t>12/10/2021</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23C6826-D4D5-421B-8AEB-0DC876233447}"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4994F96E-0A4C-4132-83DE-F42307F9DAE3}" type="datetimeFigureOut">
              <a:rPr lang="en-GB" smtClean="0"/>
              <a:t>12/10/2021</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23C6826-D4D5-421B-8AEB-0DC876233447}"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It’s just a letter…………..</a:t>
            </a:r>
          </a:p>
        </p:txBody>
      </p:sp>
      <p:sp>
        <p:nvSpPr>
          <p:cNvPr id="3" name="Subtitle 2"/>
          <p:cNvSpPr>
            <a:spLocks noGrp="1"/>
          </p:cNvSpPr>
          <p:nvPr>
            <p:ph type="subTitle" idx="1"/>
          </p:nvPr>
        </p:nvSpPr>
        <p:spPr/>
        <p:txBody>
          <a:bodyPr/>
          <a:lstStyle/>
          <a:p>
            <a:pPr algn="ctr"/>
            <a:r>
              <a:rPr lang="en-GB" dirty="0"/>
              <a:t>Experiences of being the </a:t>
            </a:r>
          </a:p>
          <a:p>
            <a:pPr algn="ctr"/>
            <a:r>
              <a:rPr lang="en-GB" dirty="0"/>
              <a:t>‘Letterbox Social Worker’ in a Local Authority          </a:t>
            </a:r>
          </a:p>
        </p:txBody>
      </p:sp>
    </p:spTree>
    <p:extLst>
      <p:ext uri="{BB962C8B-B14F-4D97-AF65-F5344CB8AC3E}">
        <p14:creationId xmlns:p14="http://schemas.microsoft.com/office/powerpoint/2010/main" val="23501851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Empowering Adopters re content of letters received </a:t>
            </a:r>
          </a:p>
          <a:p>
            <a:r>
              <a:rPr lang="en-GB" dirty="0"/>
              <a:t>Helping birth parents to write appropriate letters</a:t>
            </a:r>
          </a:p>
          <a:p>
            <a:r>
              <a:rPr lang="en-GB" dirty="0"/>
              <a:t>Giving emotional support to both parties</a:t>
            </a:r>
          </a:p>
          <a:p>
            <a:r>
              <a:rPr lang="en-GB" dirty="0"/>
              <a:t>Emphasising why it was important</a:t>
            </a:r>
          </a:p>
        </p:txBody>
      </p:sp>
      <p:sp>
        <p:nvSpPr>
          <p:cNvPr id="3" name="Title 2"/>
          <p:cNvSpPr>
            <a:spLocks noGrp="1"/>
          </p:cNvSpPr>
          <p:nvPr>
            <p:ph type="title"/>
          </p:nvPr>
        </p:nvSpPr>
        <p:spPr/>
        <p:txBody>
          <a:bodyPr/>
          <a:lstStyle/>
          <a:p>
            <a:r>
              <a:rPr lang="en-GB" dirty="0"/>
              <a:t>What did we do to help?	</a:t>
            </a:r>
          </a:p>
        </p:txBody>
      </p:sp>
    </p:spTree>
    <p:extLst>
      <p:ext uri="{BB962C8B-B14F-4D97-AF65-F5344CB8AC3E}">
        <p14:creationId xmlns:p14="http://schemas.microsoft.com/office/powerpoint/2010/main" val="3290793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Better consideration of the viability of contact plans</a:t>
            </a:r>
          </a:p>
          <a:p>
            <a:r>
              <a:rPr lang="en-GB" dirty="0"/>
              <a:t>Ensuring better preparation and understanding</a:t>
            </a:r>
          </a:p>
          <a:p>
            <a:r>
              <a:rPr lang="en-GB" dirty="0"/>
              <a:t>Help with letter writing at the outset</a:t>
            </a:r>
          </a:p>
          <a:p>
            <a:r>
              <a:rPr lang="en-GB" dirty="0"/>
              <a:t>More on going support for parents with additional needs. </a:t>
            </a:r>
          </a:p>
          <a:p>
            <a:r>
              <a:rPr lang="en-GB" dirty="0"/>
              <a:t>Avoiding a break between final face to face contact and the start </a:t>
            </a:r>
            <a:r>
              <a:rPr lang="en-GB"/>
              <a:t>of letterbox</a:t>
            </a:r>
          </a:p>
        </p:txBody>
      </p:sp>
      <p:sp>
        <p:nvSpPr>
          <p:cNvPr id="3" name="Title 2"/>
          <p:cNvSpPr>
            <a:spLocks noGrp="1"/>
          </p:cNvSpPr>
          <p:nvPr>
            <p:ph type="title"/>
          </p:nvPr>
        </p:nvSpPr>
        <p:spPr/>
        <p:txBody>
          <a:bodyPr>
            <a:normAutofit fontScale="90000"/>
          </a:bodyPr>
          <a:lstStyle/>
          <a:p>
            <a:r>
              <a:rPr lang="en-GB" dirty="0"/>
              <a:t>What could we have done better?</a:t>
            </a:r>
          </a:p>
        </p:txBody>
      </p:sp>
    </p:spTree>
    <p:extLst>
      <p:ext uri="{BB962C8B-B14F-4D97-AF65-F5344CB8AC3E}">
        <p14:creationId xmlns:p14="http://schemas.microsoft.com/office/powerpoint/2010/main" val="976464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Dealing with large numbers of service users</a:t>
            </a:r>
          </a:p>
          <a:p>
            <a:r>
              <a:rPr lang="en-GB" dirty="0"/>
              <a:t>A lot of the contact is on the phone</a:t>
            </a:r>
          </a:p>
          <a:p>
            <a:r>
              <a:rPr lang="en-GB" dirty="0"/>
              <a:t>Emotions can run very high</a:t>
            </a:r>
          </a:p>
          <a:p>
            <a:r>
              <a:rPr lang="en-GB" dirty="0"/>
              <a:t>Mistakes can be disastrous </a:t>
            </a:r>
          </a:p>
        </p:txBody>
      </p:sp>
      <p:sp>
        <p:nvSpPr>
          <p:cNvPr id="3" name="Title 2"/>
          <p:cNvSpPr>
            <a:spLocks noGrp="1"/>
          </p:cNvSpPr>
          <p:nvPr>
            <p:ph type="title"/>
          </p:nvPr>
        </p:nvSpPr>
        <p:spPr/>
        <p:txBody>
          <a:bodyPr/>
          <a:lstStyle/>
          <a:p>
            <a:r>
              <a:rPr lang="en-GB" dirty="0"/>
              <a:t>The Challenges	</a:t>
            </a:r>
          </a:p>
        </p:txBody>
      </p:sp>
    </p:spTree>
    <p:extLst>
      <p:ext uri="{BB962C8B-B14F-4D97-AF65-F5344CB8AC3E}">
        <p14:creationId xmlns:p14="http://schemas.microsoft.com/office/powerpoint/2010/main" val="637543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Letterbox was agreed as part of the contact plan</a:t>
            </a:r>
          </a:p>
          <a:p>
            <a:r>
              <a:rPr lang="en-GB" dirty="0"/>
              <a:t>Ideally a trial exchange happened post placement but pre order</a:t>
            </a:r>
          </a:p>
          <a:p>
            <a:r>
              <a:rPr lang="en-GB" dirty="0"/>
              <a:t>Arrangement formally set up post order after receipt of later in life letter</a:t>
            </a:r>
          </a:p>
          <a:p>
            <a:endParaRPr lang="en-GB" dirty="0"/>
          </a:p>
        </p:txBody>
      </p:sp>
      <p:sp>
        <p:nvSpPr>
          <p:cNvPr id="3" name="Title 2"/>
          <p:cNvSpPr>
            <a:spLocks noGrp="1"/>
          </p:cNvSpPr>
          <p:nvPr>
            <p:ph type="title"/>
          </p:nvPr>
        </p:nvSpPr>
        <p:spPr/>
        <p:txBody>
          <a:bodyPr/>
          <a:lstStyle/>
          <a:p>
            <a:r>
              <a:rPr lang="en-GB" dirty="0"/>
              <a:t>How did it work?</a:t>
            </a:r>
          </a:p>
        </p:txBody>
      </p:sp>
    </p:spTree>
    <p:extLst>
      <p:ext uri="{BB962C8B-B14F-4D97-AF65-F5344CB8AC3E}">
        <p14:creationId xmlns:p14="http://schemas.microsoft.com/office/powerpoint/2010/main" val="2355958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Service had dedicated SW (0.5) and FT Admin</a:t>
            </a:r>
          </a:p>
          <a:p>
            <a:r>
              <a:rPr lang="en-GB" dirty="0"/>
              <a:t>Letter (some included cards or photos) received and checked by SW AND Admin</a:t>
            </a:r>
          </a:p>
          <a:p>
            <a:r>
              <a:rPr lang="en-GB" dirty="0"/>
              <a:t>Copy made and placed on file</a:t>
            </a:r>
          </a:p>
          <a:p>
            <a:r>
              <a:rPr lang="en-GB" dirty="0"/>
              <a:t>‘We’ve got something for you’ letter sent</a:t>
            </a:r>
          </a:p>
          <a:p>
            <a:r>
              <a:rPr lang="en-GB" dirty="0"/>
              <a:t>Confirmation received</a:t>
            </a:r>
          </a:p>
          <a:p>
            <a:r>
              <a:rPr lang="en-GB" dirty="0"/>
              <a:t>Letter/card/photos sent out</a:t>
            </a:r>
          </a:p>
        </p:txBody>
      </p:sp>
      <p:sp>
        <p:nvSpPr>
          <p:cNvPr id="3" name="Title 2"/>
          <p:cNvSpPr>
            <a:spLocks noGrp="1"/>
          </p:cNvSpPr>
          <p:nvPr>
            <p:ph type="title"/>
          </p:nvPr>
        </p:nvSpPr>
        <p:spPr/>
        <p:txBody>
          <a:bodyPr/>
          <a:lstStyle/>
          <a:p>
            <a:r>
              <a:rPr lang="en-GB" dirty="0"/>
              <a:t>How did it work practically?</a:t>
            </a:r>
          </a:p>
        </p:txBody>
      </p:sp>
    </p:spTree>
    <p:extLst>
      <p:ext uri="{BB962C8B-B14F-4D97-AF65-F5344CB8AC3E}">
        <p14:creationId xmlns:p14="http://schemas.microsoft.com/office/powerpoint/2010/main" val="1931217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u="sng" dirty="0"/>
              <a:t>Birth Family to Adopters</a:t>
            </a:r>
          </a:p>
          <a:p>
            <a:r>
              <a:rPr lang="en-GB" dirty="0"/>
              <a:t>31% sent at least 75% of possible letters</a:t>
            </a:r>
          </a:p>
          <a:p>
            <a:r>
              <a:rPr lang="en-GB" dirty="0"/>
              <a:t>29% sent between 25 and 50 % of possible letters</a:t>
            </a:r>
          </a:p>
          <a:p>
            <a:r>
              <a:rPr lang="en-GB" dirty="0"/>
              <a:t>40% sent less than 25% of possible exchanges or none at all</a:t>
            </a:r>
          </a:p>
        </p:txBody>
      </p:sp>
      <p:sp>
        <p:nvSpPr>
          <p:cNvPr id="3" name="Title 2"/>
          <p:cNvSpPr>
            <a:spLocks noGrp="1"/>
          </p:cNvSpPr>
          <p:nvPr>
            <p:ph type="title"/>
          </p:nvPr>
        </p:nvSpPr>
        <p:spPr/>
        <p:txBody>
          <a:bodyPr/>
          <a:lstStyle/>
          <a:p>
            <a:r>
              <a:rPr lang="en-GB" dirty="0"/>
              <a:t>Did it work?</a:t>
            </a:r>
          </a:p>
        </p:txBody>
      </p:sp>
    </p:spTree>
    <p:extLst>
      <p:ext uri="{BB962C8B-B14F-4D97-AF65-F5344CB8AC3E}">
        <p14:creationId xmlns:p14="http://schemas.microsoft.com/office/powerpoint/2010/main" val="562987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36% sent at least75% of possible letters</a:t>
            </a:r>
          </a:p>
          <a:p>
            <a:r>
              <a:rPr lang="en-GB" dirty="0"/>
              <a:t>37% sent between 25 and 50% of possible letters</a:t>
            </a:r>
          </a:p>
          <a:p>
            <a:r>
              <a:rPr lang="en-GB" dirty="0"/>
              <a:t>27% sent less than 25% of possible exchanges</a:t>
            </a:r>
          </a:p>
          <a:p>
            <a:endParaRPr lang="en-GB" dirty="0"/>
          </a:p>
          <a:p>
            <a:r>
              <a:rPr lang="en-GB" dirty="0"/>
              <a:t>Recent study – Joys and challenges 2018 reflects similar findings</a:t>
            </a:r>
          </a:p>
          <a:p>
            <a:r>
              <a:rPr lang="en-GB" sz="2000" dirty="0"/>
              <a:t>https://www.uea.ac.uk/documents/3437903/0/Yh+report+may+2018/d4acf363-9a5d-ee95-c52e-ae65878d091b</a:t>
            </a:r>
          </a:p>
        </p:txBody>
      </p:sp>
      <p:sp>
        <p:nvSpPr>
          <p:cNvPr id="3" name="Title 2"/>
          <p:cNvSpPr>
            <a:spLocks noGrp="1"/>
          </p:cNvSpPr>
          <p:nvPr>
            <p:ph type="title"/>
          </p:nvPr>
        </p:nvSpPr>
        <p:spPr/>
        <p:txBody>
          <a:bodyPr/>
          <a:lstStyle/>
          <a:p>
            <a:r>
              <a:rPr lang="en-GB" dirty="0"/>
              <a:t>Adopters to birth family	</a:t>
            </a:r>
          </a:p>
        </p:txBody>
      </p:sp>
    </p:spTree>
    <p:extLst>
      <p:ext uri="{BB962C8B-B14F-4D97-AF65-F5344CB8AC3E}">
        <p14:creationId xmlns:p14="http://schemas.microsoft.com/office/powerpoint/2010/main" val="23985341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Discuss in Groups for 5 minutes</a:t>
            </a:r>
          </a:p>
          <a:p>
            <a:r>
              <a:rPr lang="en-GB" dirty="0"/>
              <a:t>Group </a:t>
            </a:r>
            <a:r>
              <a:rPr lang="en-GB" dirty="0" err="1"/>
              <a:t>Wordstorm</a:t>
            </a:r>
            <a:endParaRPr lang="en-GB" dirty="0"/>
          </a:p>
        </p:txBody>
      </p:sp>
      <p:sp>
        <p:nvSpPr>
          <p:cNvPr id="3" name="Title 2"/>
          <p:cNvSpPr>
            <a:spLocks noGrp="1"/>
          </p:cNvSpPr>
          <p:nvPr>
            <p:ph type="title"/>
          </p:nvPr>
        </p:nvSpPr>
        <p:spPr/>
        <p:txBody>
          <a:bodyPr/>
          <a:lstStyle/>
          <a:p>
            <a:r>
              <a:rPr lang="en-GB" dirty="0"/>
              <a:t>What are problems?</a:t>
            </a:r>
          </a:p>
        </p:txBody>
      </p:sp>
    </p:spTree>
    <p:extLst>
      <p:ext uri="{BB962C8B-B14F-4D97-AF65-F5344CB8AC3E}">
        <p14:creationId xmlns:p14="http://schemas.microsoft.com/office/powerpoint/2010/main" val="4017310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People didn’t really understand how it worked</a:t>
            </a:r>
          </a:p>
          <a:p>
            <a:r>
              <a:rPr lang="en-GB" dirty="0"/>
              <a:t>Adopters felt pressurised</a:t>
            </a:r>
          </a:p>
          <a:p>
            <a:r>
              <a:rPr lang="en-GB" dirty="0"/>
              <a:t>It generated more emotion that people anticipated</a:t>
            </a:r>
          </a:p>
          <a:p>
            <a:r>
              <a:rPr lang="en-GB" dirty="0"/>
              <a:t>Birth parents emotionally stuck and grieving</a:t>
            </a:r>
          </a:p>
          <a:p>
            <a:r>
              <a:rPr lang="en-GB" dirty="0"/>
              <a:t>Birth parents lifestyle and social or health problems</a:t>
            </a:r>
          </a:p>
          <a:p>
            <a:r>
              <a:rPr lang="en-GB" dirty="0"/>
              <a:t>Both parties struggled to know what to write</a:t>
            </a:r>
          </a:p>
          <a:p>
            <a:endParaRPr lang="en-GB" dirty="0"/>
          </a:p>
        </p:txBody>
      </p:sp>
      <p:sp>
        <p:nvSpPr>
          <p:cNvPr id="3" name="Title 2"/>
          <p:cNvSpPr>
            <a:spLocks noGrp="1"/>
          </p:cNvSpPr>
          <p:nvPr>
            <p:ph type="title"/>
          </p:nvPr>
        </p:nvSpPr>
        <p:spPr/>
        <p:txBody>
          <a:bodyPr>
            <a:normAutofit/>
          </a:bodyPr>
          <a:lstStyle/>
          <a:p>
            <a:r>
              <a:rPr lang="en-GB" dirty="0"/>
              <a:t>Why didn’t it work better?</a:t>
            </a:r>
          </a:p>
        </p:txBody>
      </p:sp>
    </p:spTree>
    <p:extLst>
      <p:ext uri="{BB962C8B-B14F-4D97-AF65-F5344CB8AC3E}">
        <p14:creationId xmlns:p14="http://schemas.microsoft.com/office/powerpoint/2010/main" val="3526071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Cards could be very problematic</a:t>
            </a:r>
          </a:p>
          <a:p>
            <a:r>
              <a:rPr lang="en-GB" dirty="0"/>
              <a:t>We had a no gifts policy</a:t>
            </a:r>
          </a:p>
          <a:p>
            <a:r>
              <a:rPr lang="en-GB" dirty="0"/>
              <a:t>Social media had just started to be an issue</a:t>
            </a:r>
          </a:p>
          <a:p>
            <a:r>
              <a:rPr lang="en-GB" dirty="0"/>
              <a:t>We could be an important point to pass on significant info. </a:t>
            </a:r>
            <a:r>
              <a:rPr lang="en-GB" dirty="0" err="1"/>
              <a:t>Eg</a:t>
            </a:r>
            <a:r>
              <a:rPr lang="en-GB" dirty="0"/>
              <a:t> death of a parent/new sibling</a:t>
            </a:r>
          </a:p>
          <a:p>
            <a:endParaRPr lang="en-GB" dirty="0"/>
          </a:p>
        </p:txBody>
      </p:sp>
      <p:sp>
        <p:nvSpPr>
          <p:cNvPr id="3" name="Title 2"/>
          <p:cNvSpPr>
            <a:spLocks noGrp="1"/>
          </p:cNvSpPr>
          <p:nvPr>
            <p:ph type="title"/>
          </p:nvPr>
        </p:nvSpPr>
        <p:spPr/>
        <p:txBody>
          <a:bodyPr/>
          <a:lstStyle/>
          <a:p>
            <a:r>
              <a:rPr lang="en-GB" dirty="0"/>
              <a:t>Other problems/issues	</a:t>
            </a:r>
          </a:p>
        </p:txBody>
      </p:sp>
    </p:spTree>
    <p:extLst>
      <p:ext uri="{BB962C8B-B14F-4D97-AF65-F5344CB8AC3E}">
        <p14:creationId xmlns:p14="http://schemas.microsoft.com/office/powerpoint/2010/main" val="18027843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F1B8FF1B6805240B195D8021D1C1427" ma:contentTypeVersion="15" ma:contentTypeDescription="Create a new document." ma:contentTypeScope="" ma:versionID="759118a34fbd8454a15233dc0ebd2422">
  <xsd:schema xmlns:xsd="http://www.w3.org/2001/XMLSchema" xmlns:xs="http://www.w3.org/2001/XMLSchema" xmlns:p="http://schemas.microsoft.com/office/2006/metadata/properties" xmlns:ns2="e195cd94-f4ac-4560-88dd-9af2fea25334" xmlns:ns3="e84b024a-3877-4b46-99ef-67fef393a9da" targetNamespace="http://schemas.microsoft.com/office/2006/metadata/properties" ma:root="true" ma:fieldsID="1bb8e83e3decbd2f16f2cf8f2a0e779a" ns2:_="" ns3:_="">
    <xsd:import namespace="e195cd94-f4ac-4560-88dd-9af2fea25334"/>
    <xsd:import namespace="e84b024a-3877-4b46-99ef-67fef393a9da"/>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95cd94-f4ac-4560-88dd-9af2fea25334"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84b024a-3877-4b46-99ef-67fef393a9da"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Location" ma:index="16" nillable="true" ma:displayName="MediaServiceLocation" ma:description="" ma:internalName="MediaServiceLocation" ma:readOnly="true">
      <xsd:simpleType>
        <xsd:restriction base="dms:Text"/>
      </xsd:simpleType>
    </xsd:element>
    <xsd:element name="MediaServiceOCR" ma:index="17" nillable="true" ma:displayName="MediaServiceOCR"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LengthInSeconds" ma:index="22"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74E8B6D-CCEC-468E-9E79-72E1DCF7646D}">
  <ds:schemaRefs>
    <ds:schemaRef ds:uri="http://schemas.microsoft.com/sharepoint/v3/contenttype/forms"/>
  </ds:schemaRefs>
</ds:datastoreItem>
</file>

<file path=customXml/itemProps2.xml><?xml version="1.0" encoding="utf-8"?>
<ds:datastoreItem xmlns:ds="http://schemas.openxmlformats.org/officeDocument/2006/customXml" ds:itemID="{1B82DC83-7EF6-4EF5-AFF9-9198D24BF6D8}">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e84b024a-3877-4b46-99ef-67fef393a9da"/>
    <ds:schemaRef ds:uri="http://purl.org/dc/terms/"/>
    <ds:schemaRef ds:uri="http://schemas.openxmlformats.org/package/2006/metadata/core-properties"/>
    <ds:schemaRef ds:uri="e195cd94-f4ac-4560-88dd-9af2fea25334"/>
    <ds:schemaRef ds:uri="http://www.w3.org/XML/1998/namespace"/>
    <ds:schemaRef ds:uri="http://purl.org/dc/dcmitype/"/>
  </ds:schemaRefs>
</ds:datastoreItem>
</file>

<file path=customXml/itemProps3.xml><?xml version="1.0" encoding="utf-8"?>
<ds:datastoreItem xmlns:ds="http://schemas.openxmlformats.org/officeDocument/2006/customXml" ds:itemID="{999D873E-3CF9-4415-B08B-54C96DACA733}"/>
</file>

<file path=docProps/app.xml><?xml version="1.0" encoding="utf-8"?>
<Properties xmlns="http://schemas.openxmlformats.org/officeDocument/2006/extended-properties" xmlns:vt="http://schemas.openxmlformats.org/officeDocument/2006/docPropsVTypes">
  <Template/>
  <TotalTime>223</TotalTime>
  <Words>1669</Words>
  <Application>Microsoft Office PowerPoint</Application>
  <PresentationFormat>On-screen Show (4:3)</PresentationFormat>
  <Paragraphs>77</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Calibri</vt:lpstr>
      <vt:lpstr>Lucida Sans Unicode</vt:lpstr>
      <vt:lpstr>Verdana</vt:lpstr>
      <vt:lpstr>Wingdings 2</vt:lpstr>
      <vt:lpstr>Wingdings 3</vt:lpstr>
      <vt:lpstr>Concourse</vt:lpstr>
      <vt:lpstr>It’s just a letter…………..</vt:lpstr>
      <vt:lpstr>The Challenges </vt:lpstr>
      <vt:lpstr>How did it work?</vt:lpstr>
      <vt:lpstr>How did it work practically?</vt:lpstr>
      <vt:lpstr>Did it work?</vt:lpstr>
      <vt:lpstr>Adopters to birth family </vt:lpstr>
      <vt:lpstr>What are problems?</vt:lpstr>
      <vt:lpstr>Why didn’t it work better?</vt:lpstr>
      <vt:lpstr>Other problems/issues </vt:lpstr>
      <vt:lpstr>What did we do to help? </vt:lpstr>
      <vt:lpstr>What could we have done better?</vt:lpstr>
    </vt:vector>
  </TitlesOfParts>
  <Company>Faith In Families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It’s just a letter…………..</dc:title>
  <dc:creator>Laura Payne</dc:creator>
  <cp:lastModifiedBy>Barbara Hoyte</cp:lastModifiedBy>
  <cp:revision>17</cp:revision>
  <dcterms:created xsi:type="dcterms:W3CDTF">2019-03-15T11:02:07Z</dcterms:created>
  <dcterms:modified xsi:type="dcterms:W3CDTF">2021-10-12T08:33:10Z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uthorIds_UIVersion_512">
    <vt:lpwstr>27</vt:lpwstr>
  </property>
  <property fmtid="{D5CDD505-2E9C-101B-9397-08002B2CF9AE}" pid="3" name="ContentTypeId">
    <vt:lpwstr>0x010100EF1B8FF1B6805240B195D8021D1C1427</vt:lpwstr>
  </property>
</Properties>
</file>