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sldIdLst>
    <p:sldId id="270" r:id="rId5"/>
    <p:sldId id="260" r:id="rId6"/>
    <p:sldId id="261" r:id="rId7"/>
    <p:sldId id="262" r:id="rId8"/>
    <p:sldId id="263" r:id="rId9"/>
    <p:sldId id="269" r:id="rId10"/>
    <p:sldId id="264" r:id="rId11"/>
    <p:sldId id="265" r:id="rId12"/>
    <p:sldId id="273"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4991" autoAdjust="0"/>
  </p:normalViewPr>
  <p:slideViewPr>
    <p:cSldViewPr>
      <p:cViewPr varScale="1">
        <p:scale>
          <a:sx n="53" d="100"/>
          <a:sy n="53" d="100"/>
        </p:scale>
        <p:origin x="2342"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a:t>Total number of LGBT adoptions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England</c:v>
                </c:pt>
              </c:strCache>
            </c:strRef>
          </c:tx>
          <c:spPr>
            <a:ln w="28575" cap="rnd">
              <a:solidFill>
                <a:schemeClr val="accent1"/>
              </a:solidFill>
              <a:round/>
            </a:ln>
            <a:effectLst/>
          </c:spPr>
          <c:marker>
            <c:symbol val="none"/>
          </c:marker>
          <c:cat>
            <c:strRef>
              <c:f>Sheet1!$A$2:$A$10</c:f>
              <c:strCache>
                <c:ptCount val="8"/>
                <c:pt idx="0">
                  <c:v>2006/2007</c:v>
                </c:pt>
                <c:pt idx="1">
                  <c:v>2007/2008</c:v>
                </c:pt>
                <c:pt idx="2">
                  <c:v>2008/2009</c:v>
                </c:pt>
                <c:pt idx="3">
                  <c:v>2009/2010</c:v>
                </c:pt>
                <c:pt idx="4">
                  <c:v>2010/2011</c:v>
                </c:pt>
                <c:pt idx="5">
                  <c:v>2011/2012</c:v>
                </c:pt>
                <c:pt idx="6">
                  <c:v>2012/2013</c:v>
                </c:pt>
                <c:pt idx="7">
                  <c:v>2013/2014</c:v>
                </c:pt>
              </c:strCache>
              <c:extLst/>
            </c:strRef>
          </c:cat>
          <c:val>
            <c:numRef>
              <c:f>Sheet1!$B$2:$B$10</c:f>
              <c:numCache>
                <c:formatCode>General</c:formatCode>
                <c:ptCount val="8"/>
                <c:pt idx="0">
                  <c:v>90</c:v>
                </c:pt>
                <c:pt idx="1">
                  <c:v>80</c:v>
                </c:pt>
                <c:pt idx="2">
                  <c:v>120</c:v>
                </c:pt>
                <c:pt idx="3">
                  <c:v>120</c:v>
                </c:pt>
                <c:pt idx="4">
                  <c:v>100</c:v>
                </c:pt>
                <c:pt idx="5">
                  <c:v>160</c:v>
                </c:pt>
                <c:pt idx="6">
                  <c:v>230</c:v>
                </c:pt>
                <c:pt idx="7">
                  <c:v>340</c:v>
                </c:pt>
              </c:numCache>
              <c:extLst/>
            </c:numRef>
          </c:val>
          <c:smooth val="0"/>
          <c:extLst>
            <c:ext xmlns:c16="http://schemas.microsoft.com/office/drawing/2014/chart" uri="{C3380CC4-5D6E-409C-BE32-E72D297353CC}">
              <c16:uniqueId val="{00000000-C1E6-41CF-A9AE-8D218807AE48}"/>
            </c:ext>
          </c:extLst>
        </c:ser>
        <c:ser>
          <c:idx val="1"/>
          <c:order val="1"/>
          <c:tx>
            <c:strRef>
              <c:f>Sheet1!$C$1</c:f>
              <c:strCache>
                <c:ptCount val="1"/>
                <c:pt idx="0">
                  <c:v>Scotland</c:v>
                </c:pt>
              </c:strCache>
            </c:strRef>
          </c:tx>
          <c:spPr>
            <a:ln w="28575" cap="rnd">
              <a:solidFill>
                <a:schemeClr val="accent2"/>
              </a:solidFill>
              <a:round/>
            </a:ln>
            <a:effectLst/>
          </c:spPr>
          <c:marker>
            <c:symbol val="none"/>
          </c:marker>
          <c:cat>
            <c:strRef>
              <c:f>Sheet1!$A$2:$A$10</c:f>
              <c:strCache>
                <c:ptCount val="8"/>
                <c:pt idx="0">
                  <c:v>2006/2007</c:v>
                </c:pt>
                <c:pt idx="1">
                  <c:v>2007/2008</c:v>
                </c:pt>
                <c:pt idx="2">
                  <c:v>2008/2009</c:v>
                </c:pt>
                <c:pt idx="3">
                  <c:v>2009/2010</c:v>
                </c:pt>
                <c:pt idx="4">
                  <c:v>2010/2011</c:v>
                </c:pt>
                <c:pt idx="5">
                  <c:v>2011/2012</c:v>
                </c:pt>
                <c:pt idx="6">
                  <c:v>2012/2013</c:v>
                </c:pt>
                <c:pt idx="7">
                  <c:v>2013/2014</c:v>
                </c:pt>
              </c:strCache>
              <c:extLst/>
            </c:strRef>
          </c:cat>
          <c:val>
            <c:numRef>
              <c:f>Sheet1!$C$2:$C$10</c:f>
              <c:numCache>
                <c:formatCode>General</c:formatCode>
                <c:ptCount val="8"/>
                <c:pt idx="0">
                  <c:v>0</c:v>
                </c:pt>
                <c:pt idx="1">
                  <c:v>0</c:v>
                </c:pt>
                <c:pt idx="2">
                  <c:v>0</c:v>
                </c:pt>
                <c:pt idx="3">
                  <c:v>0</c:v>
                </c:pt>
                <c:pt idx="4">
                  <c:v>5</c:v>
                </c:pt>
                <c:pt idx="5">
                  <c:v>1</c:v>
                </c:pt>
                <c:pt idx="6">
                  <c:v>8</c:v>
                </c:pt>
                <c:pt idx="7">
                  <c:v>14</c:v>
                </c:pt>
              </c:numCache>
              <c:extLst/>
            </c:numRef>
          </c:val>
          <c:smooth val="0"/>
          <c:extLst>
            <c:ext xmlns:c16="http://schemas.microsoft.com/office/drawing/2014/chart" uri="{C3380CC4-5D6E-409C-BE32-E72D297353CC}">
              <c16:uniqueId val="{00000001-C1E6-41CF-A9AE-8D218807AE48}"/>
            </c:ext>
          </c:extLst>
        </c:ser>
        <c:ser>
          <c:idx val="2"/>
          <c:order val="2"/>
          <c:tx>
            <c:strRef>
              <c:f>Sheet1!$D$1</c:f>
              <c:strCache>
                <c:ptCount val="1"/>
                <c:pt idx="0">
                  <c:v>Wales</c:v>
                </c:pt>
              </c:strCache>
            </c:strRef>
          </c:tx>
          <c:spPr>
            <a:ln w="28575" cap="rnd">
              <a:solidFill>
                <a:schemeClr val="accent3"/>
              </a:solidFill>
              <a:round/>
            </a:ln>
            <a:effectLst/>
          </c:spPr>
          <c:marker>
            <c:symbol val="none"/>
          </c:marker>
          <c:cat>
            <c:strRef>
              <c:f>Sheet1!$A$2:$A$10</c:f>
              <c:strCache>
                <c:ptCount val="8"/>
                <c:pt idx="0">
                  <c:v>2006/2007</c:v>
                </c:pt>
                <c:pt idx="1">
                  <c:v>2007/2008</c:v>
                </c:pt>
                <c:pt idx="2">
                  <c:v>2008/2009</c:v>
                </c:pt>
                <c:pt idx="3">
                  <c:v>2009/2010</c:v>
                </c:pt>
                <c:pt idx="4">
                  <c:v>2010/2011</c:v>
                </c:pt>
                <c:pt idx="5">
                  <c:v>2011/2012</c:v>
                </c:pt>
                <c:pt idx="6">
                  <c:v>2012/2013</c:v>
                </c:pt>
                <c:pt idx="7">
                  <c:v>2013/2014</c:v>
                </c:pt>
              </c:strCache>
              <c:extLst/>
            </c:strRef>
          </c:cat>
          <c:val>
            <c:numRef>
              <c:f>Sheet1!$D$2:$D$10</c:f>
              <c:numCache>
                <c:formatCode>General</c:formatCode>
                <c:ptCount val="8"/>
                <c:pt idx="0">
                  <c:v>0</c:v>
                </c:pt>
                <c:pt idx="1">
                  <c:v>0</c:v>
                </c:pt>
                <c:pt idx="2">
                  <c:v>0</c:v>
                </c:pt>
                <c:pt idx="3">
                  <c:v>5</c:v>
                </c:pt>
                <c:pt idx="4">
                  <c:v>5</c:v>
                </c:pt>
                <c:pt idx="5">
                  <c:v>5</c:v>
                </c:pt>
                <c:pt idx="6">
                  <c:v>20</c:v>
                </c:pt>
                <c:pt idx="7">
                  <c:v>25</c:v>
                </c:pt>
              </c:numCache>
              <c:extLst/>
            </c:numRef>
          </c:val>
          <c:smooth val="0"/>
          <c:extLst>
            <c:ext xmlns:c16="http://schemas.microsoft.com/office/drawing/2014/chart" uri="{C3380CC4-5D6E-409C-BE32-E72D297353CC}">
              <c16:uniqueId val="{00000002-C1E6-41CF-A9AE-8D218807AE48}"/>
            </c:ext>
          </c:extLst>
        </c:ser>
        <c:dLbls>
          <c:showLegendKey val="0"/>
          <c:showVal val="0"/>
          <c:showCatName val="0"/>
          <c:showSerName val="0"/>
          <c:showPercent val="0"/>
          <c:showBubbleSize val="0"/>
        </c:dLbls>
        <c:smooth val="0"/>
        <c:axId val="192124600"/>
        <c:axId val="279714672"/>
      </c:lineChart>
      <c:dateAx>
        <c:axId val="1921246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9714672"/>
        <c:crosses val="autoZero"/>
        <c:auto val="0"/>
        <c:lblOffset val="100"/>
        <c:baseTimeUnit val="days"/>
      </c:dateAx>
      <c:valAx>
        <c:axId val="279714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124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A46A65-FF6A-464C-96B2-0BA9179C4AF7}" type="datetimeFigureOut">
              <a:rPr lang="en-GB" smtClean="0"/>
              <a:t>12/10/2021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060062-E844-4BA7-8C95-E136CFB475EF}" type="slidenum">
              <a:rPr lang="en-GB" smtClean="0"/>
              <a:t>‹#›</a:t>
            </a:fld>
            <a:endParaRPr lang="en-GB"/>
          </a:p>
        </p:txBody>
      </p:sp>
    </p:spTree>
    <p:extLst>
      <p:ext uri="{BB962C8B-B14F-4D97-AF65-F5344CB8AC3E}">
        <p14:creationId xmlns:p14="http://schemas.microsoft.com/office/powerpoint/2010/main" val="341912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Emma Introduce</a:t>
            </a:r>
            <a:r>
              <a:rPr lang="en-GB" baseline="0" dirty="0"/>
              <a:t> everyone</a:t>
            </a:r>
            <a:endParaRPr lang="en-GB" dirty="0"/>
          </a:p>
        </p:txBody>
      </p:sp>
      <p:sp>
        <p:nvSpPr>
          <p:cNvPr id="4" name="Slide Number Placeholder 3"/>
          <p:cNvSpPr>
            <a:spLocks noGrp="1"/>
          </p:cNvSpPr>
          <p:nvPr>
            <p:ph type="sldNum" sz="quarter" idx="10"/>
          </p:nvPr>
        </p:nvSpPr>
        <p:spPr/>
        <p:txBody>
          <a:bodyPr/>
          <a:lstStyle/>
          <a:p>
            <a:fld id="{99060062-E844-4BA7-8C95-E136CFB475EF}" type="slidenum">
              <a:rPr lang="en-GB" smtClean="0"/>
              <a:t>1</a:t>
            </a:fld>
            <a:endParaRPr lang="en-GB"/>
          </a:p>
        </p:txBody>
      </p:sp>
    </p:spTree>
    <p:extLst>
      <p:ext uri="{BB962C8B-B14F-4D97-AF65-F5344CB8AC3E}">
        <p14:creationId xmlns:p14="http://schemas.microsoft.com/office/powerpoint/2010/main" val="3511377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Emma doing this one??</a:t>
            </a:r>
          </a:p>
        </p:txBody>
      </p:sp>
      <p:sp>
        <p:nvSpPr>
          <p:cNvPr id="4" name="Slide Number Placeholder 3"/>
          <p:cNvSpPr>
            <a:spLocks noGrp="1"/>
          </p:cNvSpPr>
          <p:nvPr>
            <p:ph type="sldNum" sz="quarter" idx="10"/>
          </p:nvPr>
        </p:nvSpPr>
        <p:spPr/>
        <p:txBody>
          <a:bodyPr/>
          <a:lstStyle/>
          <a:p>
            <a:fld id="{99060062-E844-4BA7-8C95-E136CFB475EF}" type="slidenum">
              <a:rPr lang="en-GB" smtClean="0"/>
              <a:t>10</a:t>
            </a:fld>
            <a:endParaRPr lang="en-GB"/>
          </a:p>
        </p:txBody>
      </p:sp>
    </p:spTree>
    <p:extLst>
      <p:ext uri="{BB962C8B-B14F-4D97-AF65-F5344CB8AC3E}">
        <p14:creationId xmlns:p14="http://schemas.microsoft.com/office/powerpoint/2010/main" val="2455689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Jean</a:t>
            </a:r>
          </a:p>
          <a:p>
            <a:r>
              <a:rPr lang="en-GB" dirty="0"/>
              <a:t>Specialist project works - High % LGBT adopters</a:t>
            </a:r>
          </a:p>
          <a:p>
            <a:r>
              <a:rPr lang="en-GB" dirty="0"/>
              <a:t>LGBT confident coming to a specialist service – they are confident that they will be accepted and service has a good understanding</a:t>
            </a:r>
          </a:p>
          <a:p>
            <a:r>
              <a:rPr lang="en-GB" dirty="0"/>
              <a:t>Staff have a good understanding and acceptance of LGBT – means can get on with assessment, rather than exploring their beliefs</a:t>
            </a:r>
          </a:p>
          <a:p>
            <a:endParaRPr lang="en-GB" dirty="0"/>
          </a:p>
        </p:txBody>
      </p:sp>
      <p:sp>
        <p:nvSpPr>
          <p:cNvPr id="4" name="Slide Number Placeholder 3"/>
          <p:cNvSpPr>
            <a:spLocks noGrp="1"/>
          </p:cNvSpPr>
          <p:nvPr>
            <p:ph type="sldNum" sz="quarter" idx="10"/>
          </p:nvPr>
        </p:nvSpPr>
        <p:spPr/>
        <p:txBody>
          <a:bodyPr/>
          <a:lstStyle/>
          <a:p>
            <a:fld id="{99060062-E844-4BA7-8C95-E136CFB475EF}" type="slidenum">
              <a:rPr lang="en-GB" smtClean="0"/>
              <a:t>11</a:t>
            </a:fld>
            <a:endParaRPr lang="en-GB"/>
          </a:p>
        </p:txBody>
      </p:sp>
    </p:spTree>
    <p:extLst>
      <p:ext uri="{BB962C8B-B14F-4D97-AF65-F5344CB8AC3E}">
        <p14:creationId xmlns:p14="http://schemas.microsoft.com/office/powerpoint/2010/main" val="109498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Emma</a:t>
            </a:r>
          </a:p>
          <a:p>
            <a:r>
              <a:rPr lang="en-GB" dirty="0"/>
              <a:t>PACT project &amp; grant. </a:t>
            </a:r>
            <a:r>
              <a:rPr lang="en-GB" dirty="0" err="1"/>
              <a:t>DfE</a:t>
            </a:r>
            <a:r>
              <a:rPr lang="en-GB" dirty="0"/>
              <a:t> grant of £400,000</a:t>
            </a:r>
          </a:p>
          <a:p>
            <a:r>
              <a:rPr lang="en-GB" dirty="0"/>
              <a:t>	Expansion grant LGBT specific service, based in Brighton</a:t>
            </a:r>
          </a:p>
          <a:p>
            <a:r>
              <a:rPr lang="en-GB" dirty="0"/>
              <a:t>	Research by Cambridge University into adoptive families headed by same-sex couples paints a positive picture of relationships and wellbeing in these new families. The study, which was carried out by Cambridge University, suggests that adoptive families with gay fathers might be faring particularly well.</a:t>
            </a:r>
          </a:p>
          <a:p>
            <a:r>
              <a:rPr lang="en-GB" dirty="0"/>
              <a:t>	Brighton chosen – high % of LGBT people in Brighton</a:t>
            </a:r>
          </a:p>
          <a:p>
            <a:r>
              <a:rPr lang="en-GB" dirty="0"/>
              <a:t>	29 families ( </a:t>
            </a:r>
            <a:r>
              <a:rPr lang="en-GB" b="1" dirty="0"/>
              <a:t>in assessment or placed </a:t>
            </a:r>
            <a:r>
              <a:rPr lang="en-GB" dirty="0"/>
              <a:t>) – Of our current adopters are 23 are LGBT</a:t>
            </a:r>
          </a:p>
          <a:p>
            <a:r>
              <a:rPr lang="en-GB" dirty="0"/>
              <a:t>	All LGBT placements are for priority children. All are approved, matched, linked for priority children</a:t>
            </a:r>
          </a:p>
          <a:p>
            <a:r>
              <a:rPr lang="en-GB" dirty="0" err="1"/>
              <a:t>Barnardos</a:t>
            </a:r>
            <a:r>
              <a:rPr lang="en-GB" dirty="0"/>
              <a:t> project &amp; grant</a:t>
            </a:r>
          </a:p>
          <a:p>
            <a:endParaRPr lang="en-GB" dirty="0"/>
          </a:p>
        </p:txBody>
      </p:sp>
      <p:sp>
        <p:nvSpPr>
          <p:cNvPr id="4" name="Slide Number Placeholder 3"/>
          <p:cNvSpPr>
            <a:spLocks noGrp="1"/>
          </p:cNvSpPr>
          <p:nvPr>
            <p:ph type="sldNum" sz="quarter" idx="10"/>
          </p:nvPr>
        </p:nvSpPr>
        <p:spPr/>
        <p:txBody>
          <a:bodyPr/>
          <a:lstStyle/>
          <a:p>
            <a:fld id="{99060062-E844-4BA7-8C95-E136CFB475EF}" type="slidenum">
              <a:rPr lang="en-GB" smtClean="0"/>
              <a:t>2</a:t>
            </a:fld>
            <a:endParaRPr lang="en-GB"/>
          </a:p>
        </p:txBody>
      </p:sp>
    </p:spTree>
    <p:extLst>
      <p:ext uri="{BB962C8B-B14F-4D97-AF65-F5344CB8AC3E}">
        <p14:creationId xmlns:p14="http://schemas.microsoft.com/office/powerpoint/2010/main" val="350698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Jean</a:t>
            </a:r>
          </a:p>
          <a:p>
            <a:r>
              <a:rPr lang="en-GB" dirty="0"/>
              <a:t>Already known they will create their family by a different method</a:t>
            </a:r>
          </a:p>
          <a:p>
            <a:r>
              <a:rPr lang="en-GB" dirty="0"/>
              <a:t>Made this choice a long time ago.</a:t>
            </a:r>
          </a:p>
          <a:p>
            <a:r>
              <a:rPr lang="en-GB" dirty="0"/>
              <a:t>Known will not have a birth baby- not the case with same-sex female couple, majority of same sex female</a:t>
            </a:r>
            <a:r>
              <a:rPr lang="en-GB" baseline="0" dirty="0"/>
              <a:t> couples come to us after </a:t>
            </a:r>
            <a:endParaRPr lang="en-GB" dirty="0"/>
          </a:p>
          <a:p>
            <a:r>
              <a:rPr lang="en-GB" dirty="0"/>
              <a:t>Makes them well prepared for adoption</a:t>
            </a:r>
          </a:p>
          <a:p>
            <a:r>
              <a:rPr lang="en-GB" dirty="0"/>
              <a:t>Interested in parenting and family</a:t>
            </a:r>
          </a:p>
          <a:p>
            <a:r>
              <a:rPr lang="en-GB" dirty="0"/>
              <a:t>By the time they reach us, they already have good knowledge of adoption</a:t>
            </a:r>
          </a:p>
          <a:p>
            <a:r>
              <a:rPr lang="en-GB" dirty="0"/>
              <a:t>Acceptance of priority children including siblings</a:t>
            </a:r>
          </a:p>
          <a:p>
            <a:endParaRPr lang="en-GB" dirty="0"/>
          </a:p>
        </p:txBody>
      </p:sp>
      <p:sp>
        <p:nvSpPr>
          <p:cNvPr id="4" name="Slide Number Placeholder 3"/>
          <p:cNvSpPr>
            <a:spLocks noGrp="1"/>
          </p:cNvSpPr>
          <p:nvPr>
            <p:ph type="sldNum" sz="quarter" idx="10"/>
          </p:nvPr>
        </p:nvSpPr>
        <p:spPr/>
        <p:txBody>
          <a:bodyPr/>
          <a:lstStyle/>
          <a:p>
            <a:fld id="{99060062-E844-4BA7-8C95-E136CFB475EF}" type="slidenum">
              <a:rPr lang="en-GB" smtClean="0"/>
              <a:t>3</a:t>
            </a:fld>
            <a:endParaRPr lang="en-GB"/>
          </a:p>
        </p:txBody>
      </p:sp>
    </p:spTree>
    <p:extLst>
      <p:ext uri="{BB962C8B-B14F-4D97-AF65-F5344CB8AC3E}">
        <p14:creationId xmlns:p14="http://schemas.microsoft.com/office/powerpoint/2010/main" val="4130116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Jean</a:t>
            </a:r>
          </a:p>
          <a:p>
            <a:r>
              <a:rPr lang="en-GB" dirty="0"/>
              <a:t>in 2013 there were around 20,000 dependent children living in same-sex couple families</a:t>
            </a:r>
          </a:p>
          <a:p>
            <a:r>
              <a:rPr lang="en-GB" dirty="0"/>
              <a:t>As of 2 October 2015, there had been 1,375 adoptions by LGBT people in Great Britain since reporting began</a:t>
            </a:r>
          </a:p>
          <a:p>
            <a:endParaRPr lang="en-GB" dirty="0"/>
          </a:p>
        </p:txBody>
      </p:sp>
      <p:sp>
        <p:nvSpPr>
          <p:cNvPr id="4" name="Slide Number Placeholder 3"/>
          <p:cNvSpPr>
            <a:spLocks noGrp="1"/>
          </p:cNvSpPr>
          <p:nvPr>
            <p:ph type="sldNum" sz="quarter" idx="10"/>
          </p:nvPr>
        </p:nvSpPr>
        <p:spPr/>
        <p:txBody>
          <a:bodyPr/>
          <a:lstStyle/>
          <a:p>
            <a:fld id="{99060062-E844-4BA7-8C95-E136CFB475EF}" type="slidenum">
              <a:rPr lang="en-GB" smtClean="0"/>
              <a:t>4</a:t>
            </a:fld>
            <a:endParaRPr lang="en-GB"/>
          </a:p>
        </p:txBody>
      </p:sp>
    </p:spTree>
    <p:extLst>
      <p:ext uri="{BB962C8B-B14F-4D97-AF65-F5344CB8AC3E}">
        <p14:creationId xmlns:p14="http://schemas.microsoft.com/office/powerpoint/2010/main" val="827165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Emma</a:t>
            </a:r>
          </a:p>
          <a:p>
            <a:r>
              <a:rPr lang="en-GB" dirty="0"/>
              <a:t>Focus groups – specifically LGBT, find out what worked, especially marketing</a:t>
            </a:r>
          </a:p>
          <a:p>
            <a:r>
              <a:rPr lang="en-GB" dirty="0"/>
              <a:t>Images they highlighted</a:t>
            </a:r>
          </a:p>
          <a:p>
            <a:r>
              <a:rPr lang="en-GB" dirty="0"/>
              <a:t>Original targeted advertising, social media</a:t>
            </a:r>
          </a:p>
          <a:p>
            <a:r>
              <a:rPr lang="en-GB" dirty="0"/>
              <a:t>Adopter Champions</a:t>
            </a:r>
          </a:p>
          <a:p>
            <a:r>
              <a:rPr lang="en-GB" dirty="0"/>
              <a:t>Lesson: tried more general, not specific LGBT, had impact on enquiries. Therefore reverted back to targeted for LGBT</a:t>
            </a:r>
          </a:p>
          <a:p>
            <a:endParaRPr lang="en-GB" dirty="0"/>
          </a:p>
        </p:txBody>
      </p:sp>
      <p:sp>
        <p:nvSpPr>
          <p:cNvPr id="4" name="Slide Number Placeholder 3"/>
          <p:cNvSpPr>
            <a:spLocks noGrp="1"/>
          </p:cNvSpPr>
          <p:nvPr>
            <p:ph type="sldNum" sz="quarter" idx="10"/>
          </p:nvPr>
        </p:nvSpPr>
        <p:spPr/>
        <p:txBody>
          <a:bodyPr/>
          <a:lstStyle/>
          <a:p>
            <a:fld id="{99060062-E844-4BA7-8C95-E136CFB475EF}" type="slidenum">
              <a:rPr lang="en-GB" smtClean="0"/>
              <a:t>5</a:t>
            </a:fld>
            <a:endParaRPr lang="en-GB"/>
          </a:p>
        </p:txBody>
      </p:sp>
    </p:spTree>
    <p:extLst>
      <p:ext uri="{BB962C8B-B14F-4D97-AF65-F5344CB8AC3E}">
        <p14:creationId xmlns:p14="http://schemas.microsoft.com/office/powerpoint/2010/main" val="493336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Emma</a:t>
            </a:r>
          </a:p>
        </p:txBody>
      </p:sp>
      <p:sp>
        <p:nvSpPr>
          <p:cNvPr id="4" name="Slide Number Placeholder 3"/>
          <p:cNvSpPr>
            <a:spLocks noGrp="1"/>
          </p:cNvSpPr>
          <p:nvPr>
            <p:ph type="sldNum" sz="quarter" idx="10"/>
          </p:nvPr>
        </p:nvSpPr>
        <p:spPr/>
        <p:txBody>
          <a:bodyPr/>
          <a:lstStyle/>
          <a:p>
            <a:fld id="{99060062-E844-4BA7-8C95-E136CFB475EF}" type="slidenum">
              <a:rPr lang="en-GB" smtClean="0"/>
              <a:t>6</a:t>
            </a:fld>
            <a:endParaRPr lang="en-GB"/>
          </a:p>
        </p:txBody>
      </p:sp>
    </p:spTree>
    <p:extLst>
      <p:ext uri="{BB962C8B-B14F-4D97-AF65-F5344CB8AC3E}">
        <p14:creationId xmlns:p14="http://schemas.microsoft.com/office/powerpoint/2010/main" val="241611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Jean</a:t>
            </a:r>
          </a:p>
        </p:txBody>
      </p:sp>
      <p:sp>
        <p:nvSpPr>
          <p:cNvPr id="4" name="Slide Number Placeholder 3"/>
          <p:cNvSpPr>
            <a:spLocks noGrp="1"/>
          </p:cNvSpPr>
          <p:nvPr>
            <p:ph type="sldNum" sz="quarter" idx="10"/>
          </p:nvPr>
        </p:nvSpPr>
        <p:spPr/>
        <p:txBody>
          <a:bodyPr/>
          <a:lstStyle/>
          <a:p>
            <a:fld id="{99060062-E844-4BA7-8C95-E136CFB475EF}" type="slidenum">
              <a:rPr lang="en-GB" smtClean="0"/>
              <a:t>7</a:t>
            </a:fld>
            <a:endParaRPr lang="en-GB"/>
          </a:p>
        </p:txBody>
      </p:sp>
    </p:spTree>
    <p:extLst>
      <p:ext uri="{BB962C8B-B14F-4D97-AF65-F5344CB8AC3E}">
        <p14:creationId xmlns:p14="http://schemas.microsoft.com/office/powerpoint/2010/main" val="1497783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Rachel</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Held our first PACT Brighton and LGBT Adopter Social on Sunday 20</a:t>
            </a:r>
            <a:r>
              <a:rPr lang="en-GB" baseline="30000" dirty="0"/>
              <a:t>th</a:t>
            </a:r>
            <a:r>
              <a:rPr lang="en-GB" dirty="0"/>
              <a:t> September. </a:t>
            </a:r>
            <a:r>
              <a:rPr lang="en-GB" baseline="0" dirty="0"/>
              <a:t>Our first social was particularly special as it marked PACT Brighton’s one year anniversary.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As you can see from the photos we were very lucky with the weather!</a:t>
            </a:r>
            <a:endParaRPr lang="en-GB" baseline="0" dirty="0"/>
          </a:p>
          <a:p>
            <a:pPr marL="0" indent="0">
              <a:buFontTx/>
              <a:buNone/>
            </a:pPr>
            <a:endParaRPr lang="en-GB" dirty="0"/>
          </a:p>
          <a:p>
            <a:r>
              <a:rPr lang="en-GB" dirty="0"/>
              <a:t>Ope</a:t>
            </a:r>
            <a:r>
              <a:rPr lang="en-GB" baseline="0" dirty="0"/>
              <a:t>n to all our PACT Brighton families as well all PACT’s LGBT adopters and LGBT adopters from </a:t>
            </a:r>
            <a:r>
              <a:rPr lang="en-GB" baseline="0" dirty="0" err="1"/>
              <a:t>Barnardos</a:t>
            </a:r>
            <a:r>
              <a:rPr lang="en-GB" baseline="0" dirty="0"/>
              <a:t>. </a:t>
            </a:r>
          </a:p>
          <a:p>
            <a:r>
              <a:rPr lang="en-GB" baseline="0" dirty="0"/>
              <a:t>Unlike our London and Reading family fun days it was open to those going through the assessment process in PACT, approved adopters waiting for a match and those who have children placed. </a:t>
            </a:r>
          </a:p>
          <a:p>
            <a:endParaRPr lang="en-GB" baseline="0" dirty="0"/>
          </a:p>
          <a:p>
            <a:r>
              <a:rPr lang="en-GB" baseline="0" dirty="0"/>
              <a:t>Important for those going through the assessment to meet and speak with adopters who have been matched, as well as those in a similar position.  </a:t>
            </a:r>
            <a:r>
              <a:rPr lang="en-GB" u="sng" baseline="0" dirty="0"/>
              <a:t>Particular important for LGBT adopters to meet others in similar situation. – find quote/ research.</a:t>
            </a:r>
          </a:p>
          <a:p>
            <a:endParaRPr lang="en-GB" u="sng" baseline="0" dirty="0"/>
          </a:p>
          <a:p>
            <a:r>
              <a:rPr lang="en-GB" b="1" dirty="0"/>
              <a:t>need for LGBT adopters and foster carers to support each other, and to give our children the confidence of knowing other families like theirs.</a:t>
            </a:r>
            <a:endParaRPr lang="en-GB" u="sng" baseline="0" dirty="0"/>
          </a:p>
          <a:p>
            <a:endParaRPr lang="en-GB" baseline="0" dirty="0"/>
          </a:p>
          <a:p>
            <a:r>
              <a:rPr lang="en-GB" baseline="0" dirty="0"/>
              <a:t>As well as provide PACT families with children placed an opportunity to socialise with other adopted families/ kids with LGBT parents.</a:t>
            </a:r>
          </a:p>
          <a:p>
            <a:endParaRPr lang="en-GB" baseline="0" dirty="0"/>
          </a:p>
          <a:p>
            <a:r>
              <a:rPr lang="en-GB" baseline="0" dirty="0"/>
              <a:t>To facilitate this we provide a relaxed environment, food- BBQ, and stuff for the kids to do. With staff doted around to answer questions. </a:t>
            </a:r>
          </a:p>
          <a:p>
            <a:endParaRPr lang="en-GB" baseline="0" dirty="0"/>
          </a:p>
          <a:p>
            <a:r>
              <a:rPr lang="en-GB" baseline="0" dirty="0"/>
              <a:t>Encouraged adopters to mingle, exchange emails and had a couple of PACT experienced LGBT adopters to help host- and speak with those going through the process about their experience. They had stickers on saying ‘Ask me about my adoption journey’</a:t>
            </a:r>
          </a:p>
          <a:p>
            <a:endParaRPr lang="en-GB" baseline="0" dirty="0"/>
          </a:p>
          <a:p>
            <a:r>
              <a:rPr lang="en-GB" baseline="0" dirty="0"/>
              <a:t>As collected a list of email addresses, details of adopters interested in future social and support groups. Looking to start these in the new years.</a:t>
            </a:r>
          </a:p>
          <a:p>
            <a:endParaRPr lang="en-GB" baseline="0" dirty="0"/>
          </a:p>
          <a:p>
            <a:endParaRPr lang="en-GB" baseline="0" dirty="0"/>
          </a:p>
          <a:p>
            <a:r>
              <a:rPr lang="en-GB" baseline="0" dirty="0"/>
              <a:t>…………………………………</a:t>
            </a:r>
          </a:p>
          <a:p>
            <a:endParaRPr lang="en-GB" baseline="0" dirty="0"/>
          </a:p>
          <a:p>
            <a:r>
              <a:rPr lang="en-GB" baseline="0" dirty="0"/>
              <a:t>*Show quotes*</a:t>
            </a:r>
          </a:p>
          <a:p>
            <a:endParaRPr lang="en-GB" baseline="0" dirty="0"/>
          </a:p>
          <a:p>
            <a:r>
              <a:rPr lang="en-GB" baseline="0" dirty="0"/>
              <a:t>The event was a great success and we will be holding a Brighton and LGBT Adopter Social annually. </a:t>
            </a:r>
            <a:endParaRPr lang="en-GB" dirty="0"/>
          </a:p>
        </p:txBody>
      </p:sp>
      <p:sp>
        <p:nvSpPr>
          <p:cNvPr id="4" name="Slide Number Placeholder 3"/>
          <p:cNvSpPr>
            <a:spLocks noGrp="1"/>
          </p:cNvSpPr>
          <p:nvPr>
            <p:ph type="sldNum" sz="quarter" idx="10"/>
          </p:nvPr>
        </p:nvSpPr>
        <p:spPr/>
        <p:txBody>
          <a:bodyPr/>
          <a:lstStyle/>
          <a:p>
            <a:fld id="{99060062-E844-4BA7-8C95-E136CFB475EF}" type="slidenum">
              <a:rPr lang="en-GB" smtClean="0"/>
              <a:t>8</a:t>
            </a:fld>
            <a:endParaRPr lang="en-GB"/>
          </a:p>
        </p:txBody>
      </p:sp>
    </p:spTree>
    <p:extLst>
      <p:ext uri="{BB962C8B-B14F-4D97-AF65-F5344CB8AC3E}">
        <p14:creationId xmlns:p14="http://schemas.microsoft.com/office/powerpoint/2010/main" val="1255796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060062-E844-4BA7-8C95-E136CFB475EF}" type="slidenum">
              <a:rPr lang="en-GB" smtClean="0"/>
              <a:t>9</a:t>
            </a:fld>
            <a:endParaRPr lang="en-GB"/>
          </a:p>
        </p:txBody>
      </p:sp>
    </p:spTree>
    <p:extLst>
      <p:ext uri="{BB962C8B-B14F-4D97-AF65-F5344CB8AC3E}">
        <p14:creationId xmlns:p14="http://schemas.microsoft.com/office/powerpoint/2010/main" val="2467578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40"/>
            <a:ext cx="7992888" cy="1470025"/>
          </a:xfrm>
        </p:spPr>
        <p:txBody>
          <a:bodyPr>
            <a:normAutofit/>
          </a:bodyPr>
          <a:lstStyle>
            <a:lvl1pPr>
              <a:defRPr sz="3200" b="1">
                <a:latin typeface="Tahoma" pitchFamily="34" charset="0"/>
                <a:ea typeface="Tahoma" pitchFamily="34" charset="0"/>
                <a:cs typeface="Tahoma" pitchFamily="34" charset="0"/>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F2E0C9D3-2C3F-4619-844E-668F6DA3D803}" type="datetime1">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B83E1C-EBD1-4C57-B385-87061CE4E4B2}"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9667" y="1916832"/>
            <a:ext cx="5664626" cy="4248470"/>
          </a:xfrm>
          <a:prstGeom prst="rect">
            <a:avLst/>
          </a:prstGeom>
        </p:spPr>
      </p:pic>
    </p:spTree>
    <p:extLst>
      <p:ext uri="{BB962C8B-B14F-4D97-AF65-F5344CB8AC3E}">
        <p14:creationId xmlns:p14="http://schemas.microsoft.com/office/powerpoint/2010/main" val="490210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22912" cy="1143000"/>
          </a:xfrm>
        </p:spPr>
        <p:txBody>
          <a:bodyPr>
            <a:normAutofit/>
          </a:bodyPr>
          <a:lstStyle>
            <a:lvl1pPr>
              <a:defRPr sz="3200" b="1">
                <a:latin typeface="Tahoma" pitchFamily="34" charset="0"/>
                <a:ea typeface="Tahoma" pitchFamily="34" charset="0"/>
                <a:cs typeface="Tahoma"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Tahoma" pitchFamily="34" charset="0"/>
                <a:ea typeface="Tahoma" pitchFamily="34" charset="0"/>
                <a:cs typeface="Tahoma" pitchFamily="34" charset="0"/>
              </a:defRPr>
            </a:lvl1pPr>
            <a:lvl2pPr>
              <a:defRPr>
                <a:latin typeface="Tahoma" pitchFamily="34" charset="0"/>
                <a:ea typeface="Tahoma" pitchFamily="34" charset="0"/>
                <a:cs typeface="Tahoma" pitchFamily="34" charset="0"/>
              </a:defRPr>
            </a:lvl2pPr>
            <a:lvl3pPr>
              <a:defRPr>
                <a:latin typeface="Tahoma" pitchFamily="34" charset="0"/>
                <a:ea typeface="Tahoma" pitchFamily="34" charset="0"/>
                <a:cs typeface="Tahoma" pitchFamily="34" charset="0"/>
              </a:defRPr>
            </a:lvl3pPr>
            <a:lvl4pPr>
              <a:defRPr>
                <a:latin typeface="Tahoma" pitchFamily="34" charset="0"/>
                <a:ea typeface="Tahoma" pitchFamily="34" charset="0"/>
                <a:cs typeface="Tahoma" pitchFamily="34" charset="0"/>
              </a:defRPr>
            </a:lvl4pPr>
            <a:lvl5pPr>
              <a:defRPr>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4110A0-9CAD-438A-90DC-8F0E2EF4DFC6}" type="datetime1">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B83E1C-EBD1-4C57-B385-87061CE4E4B2}"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0192" y="188642"/>
            <a:ext cx="2667123" cy="915244"/>
          </a:xfrm>
          <a:prstGeom prst="rect">
            <a:avLst/>
          </a:prstGeom>
        </p:spPr>
      </p:pic>
    </p:spTree>
    <p:extLst>
      <p:ext uri="{BB962C8B-B14F-4D97-AF65-F5344CB8AC3E}">
        <p14:creationId xmlns:p14="http://schemas.microsoft.com/office/powerpoint/2010/main" val="825365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848"/>
            <a:ext cx="2057400" cy="4065315"/>
          </a:xfrm>
        </p:spPr>
        <p:txBody>
          <a:bodyPr vert="eaVert">
            <a:normAutofit/>
          </a:bodyPr>
          <a:lstStyle>
            <a:lvl1pPr>
              <a:defRPr sz="3200" b="1">
                <a:latin typeface="Tahoma" pitchFamily="34" charset="0"/>
                <a:ea typeface="Tahoma" pitchFamily="34" charset="0"/>
                <a:cs typeface="Tahoma"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457200" y="274638"/>
            <a:ext cx="5554960" cy="5851525"/>
          </a:xfrm>
        </p:spPr>
        <p:txBody>
          <a:bodyPr vert="eaVert"/>
          <a:lstStyle>
            <a:lvl1pPr>
              <a:defRPr>
                <a:latin typeface="Tahoma" pitchFamily="34" charset="0"/>
                <a:ea typeface="Tahoma" pitchFamily="34" charset="0"/>
                <a:cs typeface="Tahoma" pitchFamily="34" charset="0"/>
              </a:defRPr>
            </a:lvl1pPr>
            <a:lvl2pPr>
              <a:defRPr>
                <a:latin typeface="Tahoma" pitchFamily="34" charset="0"/>
                <a:ea typeface="Tahoma" pitchFamily="34" charset="0"/>
                <a:cs typeface="Tahoma" pitchFamily="34" charset="0"/>
              </a:defRPr>
            </a:lvl2pPr>
            <a:lvl3pPr>
              <a:defRPr>
                <a:latin typeface="Tahoma" pitchFamily="34" charset="0"/>
                <a:ea typeface="Tahoma" pitchFamily="34" charset="0"/>
                <a:cs typeface="Tahoma" pitchFamily="34" charset="0"/>
              </a:defRPr>
            </a:lvl3pPr>
            <a:lvl4pPr>
              <a:defRPr>
                <a:latin typeface="Tahoma" pitchFamily="34" charset="0"/>
                <a:ea typeface="Tahoma" pitchFamily="34" charset="0"/>
                <a:cs typeface="Tahoma" pitchFamily="34" charset="0"/>
              </a:defRPr>
            </a:lvl4pPr>
            <a:lvl5pPr>
              <a:defRPr>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F863A0-3A26-4DD5-A885-028FC1D9B67A}" type="datetime1">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B83E1C-EBD1-4C57-B385-87061CE4E4B2}"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0192" y="188642"/>
            <a:ext cx="2667123" cy="915244"/>
          </a:xfrm>
          <a:prstGeom prst="rect">
            <a:avLst/>
          </a:prstGeom>
        </p:spPr>
      </p:pic>
    </p:spTree>
    <p:extLst>
      <p:ext uri="{BB962C8B-B14F-4D97-AF65-F5344CB8AC3E}">
        <p14:creationId xmlns:p14="http://schemas.microsoft.com/office/powerpoint/2010/main" val="268740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552" y="207207"/>
            <a:ext cx="5328592" cy="1143000"/>
          </a:xfrm>
        </p:spPr>
        <p:txBody>
          <a:bodyPr>
            <a:normAutofit/>
          </a:bodyPr>
          <a:lstStyle>
            <a:lvl1pPr>
              <a:defRPr sz="3200" b="1">
                <a:latin typeface="Tahoma" pitchFamily="34" charset="0"/>
                <a:ea typeface="Tahoma" pitchFamily="34" charset="0"/>
                <a:cs typeface="Tahoma"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latin typeface="Tahoma" pitchFamily="34" charset="0"/>
                <a:ea typeface="Tahoma" pitchFamily="34" charset="0"/>
                <a:cs typeface="Tahoma" pitchFamily="34" charset="0"/>
              </a:defRPr>
            </a:lvl1pPr>
            <a:lvl2pPr>
              <a:defRPr>
                <a:latin typeface="Tahoma" pitchFamily="34" charset="0"/>
                <a:ea typeface="Tahoma" pitchFamily="34" charset="0"/>
                <a:cs typeface="Tahoma" pitchFamily="34" charset="0"/>
              </a:defRPr>
            </a:lvl2pPr>
            <a:lvl3pPr>
              <a:defRPr>
                <a:latin typeface="Tahoma" pitchFamily="34" charset="0"/>
                <a:ea typeface="Tahoma" pitchFamily="34" charset="0"/>
                <a:cs typeface="Tahoma" pitchFamily="34" charset="0"/>
              </a:defRPr>
            </a:lvl3pPr>
            <a:lvl4pPr>
              <a:defRPr>
                <a:latin typeface="Tahoma" pitchFamily="34" charset="0"/>
                <a:ea typeface="Tahoma" pitchFamily="34" charset="0"/>
                <a:cs typeface="Tahoma" pitchFamily="34" charset="0"/>
              </a:defRPr>
            </a:lvl4pPr>
            <a:lvl5pPr>
              <a:defRPr>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BEEF524-9925-4E28-8BAA-9A4A94387DD7}" type="datetime1">
              <a:rPr lang="en-GB" smtClean="0"/>
              <a:t>12/10/2021</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B83E1C-EBD1-4C57-B385-87061CE4E4B2}"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0192" y="188642"/>
            <a:ext cx="2667123" cy="915244"/>
          </a:xfrm>
          <a:prstGeom prst="rect">
            <a:avLst/>
          </a:prstGeom>
        </p:spPr>
      </p:pic>
    </p:spTree>
    <p:extLst>
      <p:ext uri="{BB962C8B-B14F-4D97-AF65-F5344CB8AC3E}">
        <p14:creationId xmlns:p14="http://schemas.microsoft.com/office/powerpoint/2010/main" val="206866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1800" b="1" cap="all">
                <a:latin typeface="Tahoma" pitchFamily="34" charset="0"/>
                <a:ea typeface="Tahoma" pitchFamily="34" charset="0"/>
                <a:cs typeface="Tahoma"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200" b="1">
                <a:solidFill>
                  <a:schemeClr val="tx1">
                    <a:tint val="75000"/>
                  </a:schemeClr>
                </a:solidFill>
                <a:latin typeface="Tahoma" pitchFamily="34" charset="0"/>
                <a:ea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D38BAA-DDB2-4DB0-9A5F-BB924EE51605}" type="datetime1">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B83E1C-EBD1-4C57-B385-87061CE4E4B2}"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0192" y="188642"/>
            <a:ext cx="2667123" cy="915244"/>
          </a:xfrm>
          <a:prstGeom prst="rect">
            <a:avLst/>
          </a:prstGeom>
        </p:spPr>
      </p:pic>
    </p:spTree>
    <p:extLst>
      <p:ext uri="{BB962C8B-B14F-4D97-AF65-F5344CB8AC3E}">
        <p14:creationId xmlns:p14="http://schemas.microsoft.com/office/powerpoint/2010/main" val="2695690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22912" cy="1143000"/>
          </a:xfrm>
        </p:spPr>
        <p:txBody>
          <a:bodyPr/>
          <a:lstStyle>
            <a:lvl1pPr>
              <a:defRPr sz="3200" b="1">
                <a:latin typeface="Tahoma" pitchFamily="34" charset="0"/>
                <a:ea typeface="Tahoma" pitchFamily="34" charset="0"/>
                <a:cs typeface="Tahoma"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atin typeface="Tahoma" pitchFamily="34" charset="0"/>
                <a:ea typeface="Tahoma" pitchFamily="34" charset="0"/>
                <a:cs typeface="Tahoma" pitchFamily="34" charset="0"/>
              </a:defRPr>
            </a:lvl1pPr>
            <a:lvl2pPr>
              <a:defRPr sz="2400">
                <a:latin typeface="Tahoma" pitchFamily="34" charset="0"/>
                <a:ea typeface="Tahoma" pitchFamily="34" charset="0"/>
                <a:cs typeface="Tahoma" pitchFamily="34" charset="0"/>
              </a:defRPr>
            </a:lvl2pPr>
            <a:lvl3pPr>
              <a:defRPr sz="2000">
                <a:latin typeface="Tahoma" pitchFamily="34" charset="0"/>
                <a:ea typeface="Tahoma" pitchFamily="34" charset="0"/>
                <a:cs typeface="Tahoma" pitchFamily="34" charset="0"/>
              </a:defRPr>
            </a:lvl3pPr>
            <a:lvl4pPr>
              <a:defRPr sz="1800">
                <a:latin typeface="Tahoma" pitchFamily="34" charset="0"/>
                <a:ea typeface="Tahoma" pitchFamily="34" charset="0"/>
                <a:cs typeface="Tahoma" pitchFamily="34" charset="0"/>
              </a:defRPr>
            </a:lvl4pPr>
            <a:lvl5pPr>
              <a:defRPr sz="1800">
                <a:latin typeface="Tahoma" pitchFamily="34" charset="0"/>
                <a:ea typeface="Tahoma" pitchFamily="34" charset="0"/>
                <a:cs typeface="Tahom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atin typeface="Tahoma" pitchFamily="34" charset="0"/>
                <a:ea typeface="Tahoma" pitchFamily="34" charset="0"/>
                <a:cs typeface="Tahoma" pitchFamily="34" charset="0"/>
              </a:defRPr>
            </a:lvl1pPr>
            <a:lvl2pPr>
              <a:defRPr sz="2400">
                <a:latin typeface="Tahoma" pitchFamily="34" charset="0"/>
                <a:ea typeface="Tahoma" pitchFamily="34" charset="0"/>
                <a:cs typeface="Tahoma" pitchFamily="34" charset="0"/>
              </a:defRPr>
            </a:lvl2pPr>
            <a:lvl3pPr>
              <a:defRPr sz="2000">
                <a:latin typeface="Tahoma" pitchFamily="34" charset="0"/>
                <a:ea typeface="Tahoma" pitchFamily="34" charset="0"/>
                <a:cs typeface="Tahoma" pitchFamily="34" charset="0"/>
              </a:defRPr>
            </a:lvl3pPr>
            <a:lvl4pPr>
              <a:defRPr sz="1800">
                <a:latin typeface="Tahoma" pitchFamily="34" charset="0"/>
                <a:ea typeface="Tahoma" pitchFamily="34" charset="0"/>
                <a:cs typeface="Tahoma" pitchFamily="34" charset="0"/>
              </a:defRPr>
            </a:lvl4pPr>
            <a:lvl5pPr>
              <a:defRPr sz="1800">
                <a:latin typeface="Tahoma" pitchFamily="34" charset="0"/>
                <a:ea typeface="Tahoma" pitchFamily="34" charset="0"/>
                <a:cs typeface="Tahom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0EEC929-0867-4E13-82F8-680616DE9367}" type="datetime1">
              <a:rPr lang="en-GB" smtClean="0"/>
              <a:t>12/10/2021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B83E1C-EBD1-4C57-B385-87061CE4E4B2}"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0192" y="188642"/>
            <a:ext cx="2667123" cy="915244"/>
          </a:xfrm>
          <a:prstGeom prst="rect">
            <a:avLst/>
          </a:prstGeom>
        </p:spPr>
      </p:pic>
    </p:spTree>
    <p:extLst>
      <p:ext uri="{BB962C8B-B14F-4D97-AF65-F5344CB8AC3E}">
        <p14:creationId xmlns:p14="http://schemas.microsoft.com/office/powerpoint/2010/main" val="356668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98976" cy="1143000"/>
          </a:xfrm>
        </p:spPr>
        <p:txBody>
          <a:bodyPr>
            <a:normAutofit/>
          </a:bodyPr>
          <a:lstStyle>
            <a:lvl1pPr>
              <a:defRPr sz="3200" b="1">
                <a:latin typeface="Tahoma" pitchFamily="34" charset="0"/>
                <a:ea typeface="Tahoma" pitchFamily="34" charset="0"/>
                <a:cs typeface="Tahoma"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Tahoma" pitchFamily="34" charset="0"/>
                <a:ea typeface="Tahoma" pitchFamily="34" charset="0"/>
                <a:cs typeface="Tahoma" pitchFamily="34" charset="0"/>
              </a:defRPr>
            </a:lvl1pPr>
            <a:lvl2pPr>
              <a:defRPr sz="2000">
                <a:latin typeface="Tahoma" pitchFamily="34" charset="0"/>
                <a:ea typeface="Tahoma" pitchFamily="34" charset="0"/>
                <a:cs typeface="Tahoma" pitchFamily="34" charset="0"/>
              </a:defRPr>
            </a:lvl2pPr>
            <a:lvl3pPr>
              <a:defRPr sz="1800">
                <a:latin typeface="Tahoma" pitchFamily="34" charset="0"/>
                <a:ea typeface="Tahoma" pitchFamily="34" charset="0"/>
                <a:cs typeface="Tahoma" pitchFamily="34" charset="0"/>
              </a:defRPr>
            </a:lvl3pPr>
            <a:lvl4pPr>
              <a:defRPr sz="1600">
                <a:latin typeface="Tahoma" pitchFamily="34" charset="0"/>
                <a:ea typeface="Tahoma" pitchFamily="34" charset="0"/>
                <a:cs typeface="Tahoma" pitchFamily="34" charset="0"/>
              </a:defRPr>
            </a:lvl4pPr>
            <a:lvl5pPr>
              <a:defRPr sz="1600">
                <a:latin typeface="Tahoma" pitchFamily="34" charset="0"/>
                <a:ea typeface="Tahoma" pitchFamily="34" charset="0"/>
                <a:cs typeface="Tahoma"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0">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Tahoma" pitchFamily="34" charset="0"/>
                <a:ea typeface="Tahoma" pitchFamily="34" charset="0"/>
                <a:cs typeface="Tahoma" pitchFamily="34" charset="0"/>
              </a:defRPr>
            </a:lvl1pPr>
            <a:lvl2pPr>
              <a:defRPr sz="2000">
                <a:latin typeface="Tahoma" pitchFamily="34" charset="0"/>
                <a:ea typeface="Tahoma" pitchFamily="34" charset="0"/>
                <a:cs typeface="Tahoma" pitchFamily="34" charset="0"/>
              </a:defRPr>
            </a:lvl2pPr>
            <a:lvl3pPr>
              <a:defRPr sz="1800">
                <a:latin typeface="Tahoma" pitchFamily="34" charset="0"/>
                <a:ea typeface="Tahoma" pitchFamily="34" charset="0"/>
                <a:cs typeface="Tahoma" pitchFamily="34" charset="0"/>
              </a:defRPr>
            </a:lvl3pPr>
            <a:lvl4pPr>
              <a:defRPr sz="1600">
                <a:latin typeface="Tahoma" pitchFamily="34" charset="0"/>
                <a:ea typeface="Tahoma" pitchFamily="34" charset="0"/>
                <a:cs typeface="Tahoma" pitchFamily="34" charset="0"/>
              </a:defRPr>
            </a:lvl4pPr>
            <a:lvl5pPr>
              <a:defRPr sz="1600">
                <a:latin typeface="Tahoma" pitchFamily="34" charset="0"/>
                <a:ea typeface="Tahoma" pitchFamily="34" charset="0"/>
                <a:cs typeface="Tahoma"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0178A013-7537-44BF-8719-760ABAA6D197}" type="datetime1">
              <a:rPr lang="en-GB" smtClean="0"/>
              <a:t>12/10/2021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B83E1C-EBD1-4C57-B385-87061CE4E4B2}" type="slidenum">
              <a:rPr lang="en-GB" smtClean="0"/>
              <a:t>‹#›</a:t>
            </a:fld>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0192" y="188642"/>
            <a:ext cx="2667123" cy="915244"/>
          </a:xfrm>
          <a:prstGeom prst="rect">
            <a:avLst/>
          </a:prstGeom>
        </p:spPr>
      </p:pic>
    </p:spTree>
    <p:extLst>
      <p:ext uri="{BB962C8B-B14F-4D97-AF65-F5344CB8AC3E}">
        <p14:creationId xmlns:p14="http://schemas.microsoft.com/office/powerpoint/2010/main" val="1715294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22912" cy="1143000"/>
          </a:xfrm>
        </p:spPr>
        <p:txBody>
          <a:bodyPr>
            <a:normAutofit/>
          </a:bodyPr>
          <a:lstStyle>
            <a:lvl1pPr>
              <a:defRPr sz="3200" b="1">
                <a:latin typeface="Tahoma" pitchFamily="34" charset="0"/>
                <a:ea typeface="Tahoma" pitchFamily="34" charset="0"/>
                <a:cs typeface="Tahoma" pitchFamily="34" charset="0"/>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138822D2-9093-4A09-AA23-248A61840293}" type="datetime1">
              <a:rPr lang="en-GB" smtClean="0"/>
              <a:t>12/10/2021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B83E1C-EBD1-4C57-B385-87061CE4E4B2}" type="slidenum">
              <a:rPr lang="en-GB" smtClean="0"/>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0192" y="188642"/>
            <a:ext cx="2667123" cy="915244"/>
          </a:xfrm>
          <a:prstGeom prst="rect">
            <a:avLst/>
          </a:prstGeom>
        </p:spPr>
      </p:pic>
    </p:spTree>
    <p:extLst>
      <p:ext uri="{BB962C8B-B14F-4D97-AF65-F5344CB8AC3E}">
        <p14:creationId xmlns:p14="http://schemas.microsoft.com/office/powerpoint/2010/main" val="970255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28B34-77E0-4BD4-8A60-136DDE6DCE19}" type="datetime1">
              <a:rPr lang="en-GB" smtClean="0"/>
              <a:t>12/10/2021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B83E1C-EBD1-4C57-B385-87061CE4E4B2}" type="slidenum">
              <a:rPr lang="en-GB" smtClean="0"/>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0192" y="188642"/>
            <a:ext cx="2667123" cy="915244"/>
          </a:xfrm>
          <a:prstGeom prst="rect">
            <a:avLst/>
          </a:prstGeom>
        </p:spPr>
      </p:pic>
    </p:spTree>
    <p:extLst>
      <p:ext uri="{BB962C8B-B14F-4D97-AF65-F5344CB8AC3E}">
        <p14:creationId xmlns:p14="http://schemas.microsoft.com/office/powerpoint/2010/main" val="101365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93542"/>
            <a:ext cx="4968552" cy="1162050"/>
          </a:xfrm>
        </p:spPr>
        <p:txBody>
          <a:bodyPr anchor="b">
            <a:noAutofit/>
          </a:bodyPr>
          <a:lstStyle>
            <a:lvl1pPr algn="l">
              <a:defRPr sz="3200" b="1">
                <a:latin typeface="Tahoma" pitchFamily="34" charset="0"/>
                <a:ea typeface="Tahoma" pitchFamily="34" charset="0"/>
                <a:cs typeface="Tahoma"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3575050" y="1484784"/>
            <a:ext cx="5111750" cy="4641379"/>
          </a:xfrm>
        </p:spPr>
        <p:txBody>
          <a:bodyPr/>
          <a:lstStyle>
            <a:lvl1pPr>
              <a:defRPr sz="3200">
                <a:latin typeface="Tahoma" pitchFamily="34" charset="0"/>
                <a:ea typeface="Tahoma" pitchFamily="34" charset="0"/>
                <a:cs typeface="Tahoma" pitchFamily="34" charset="0"/>
              </a:defRPr>
            </a:lvl1pPr>
            <a:lvl2pPr>
              <a:defRPr sz="2800">
                <a:latin typeface="Tahoma" pitchFamily="34" charset="0"/>
                <a:ea typeface="Tahoma" pitchFamily="34" charset="0"/>
                <a:cs typeface="Tahoma" pitchFamily="34" charset="0"/>
              </a:defRPr>
            </a:lvl2pPr>
            <a:lvl3pPr>
              <a:defRPr sz="2400">
                <a:latin typeface="Tahoma" pitchFamily="34" charset="0"/>
                <a:ea typeface="Tahoma" pitchFamily="34" charset="0"/>
                <a:cs typeface="Tahoma" pitchFamily="34" charset="0"/>
              </a:defRPr>
            </a:lvl3pPr>
            <a:lvl4pPr>
              <a:defRPr sz="2000">
                <a:latin typeface="Tahoma" pitchFamily="34" charset="0"/>
                <a:ea typeface="Tahoma" pitchFamily="34" charset="0"/>
                <a:cs typeface="Tahoma" pitchFamily="34" charset="0"/>
              </a:defRPr>
            </a:lvl4pPr>
            <a:lvl5pPr>
              <a:defRPr sz="2000">
                <a:latin typeface="Tahoma" pitchFamily="34" charset="0"/>
                <a:ea typeface="Tahoma" pitchFamily="34" charset="0"/>
                <a:cs typeface="Tahoma"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1800">
                <a:latin typeface="Tahoma" pitchFamily="34" charset="0"/>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44A2C5-5F4F-492F-8B22-0021471C6288}" type="datetime1">
              <a:rPr lang="en-GB" smtClean="0"/>
              <a:t>12/10/2021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B83E1C-EBD1-4C57-B385-87061CE4E4B2}"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0192" y="188642"/>
            <a:ext cx="2667123" cy="915244"/>
          </a:xfrm>
          <a:prstGeom prst="rect">
            <a:avLst/>
          </a:prstGeom>
        </p:spPr>
      </p:pic>
    </p:spTree>
    <p:extLst>
      <p:ext uri="{BB962C8B-B14F-4D97-AF65-F5344CB8AC3E}">
        <p14:creationId xmlns:p14="http://schemas.microsoft.com/office/powerpoint/2010/main" val="138974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atin typeface="Tahoma" pitchFamily="34" charset="0"/>
                <a:ea typeface="Tahoma" pitchFamily="34" charset="0"/>
                <a:cs typeface="Tahoma" pitchFamily="34" charset="0"/>
              </a:defRPr>
            </a:lvl1pPr>
          </a:lstStyle>
          <a:p>
            <a:r>
              <a:rPr lang="en-US"/>
              <a:t>Click to edit Master title style</a:t>
            </a:r>
            <a:endParaRPr lang="en-GB" dirty="0"/>
          </a:p>
        </p:txBody>
      </p:sp>
      <p:sp>
        <p:nvSpPr>
          <p:cNvPr id="3" name="Picture Placeholder 2"/>
          <p:cNvSpPr>
            <a:spLocks noGrp="1"/>
          </p:cNvSpPr>
          <p:nvPr>
            <p:ph type="pic" idx="1"/>
          </p:nvPr>
        </p:nvSpPr>
        <p:spPr>
          <a:xfrm>
            <a:off x="1792288" y="612775"/>
            <a:ext cx="4363888" cy="4114800"/>
          </a:xfrm>
        </p:spPr>
        <p:txBody>
          <a:bodyPr/>
          <a:lstStyle>
            <a:lvl1pPr marL="0" indent="0">
              <a:buNone/>
              <a:defRPr sz="3200">
                <a:latin typeface="Tahoma" pitchFamily="34" charset="0"/>
                <a:ea typeface="Tahoma" pitchFamily="34" charset="0"/>
                <a:cs typeface="Tahom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atin typeface="Tahoma" pitchFamily="34" charset="0"/>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851A81-54AF-414D-BF62-861A2FDF1D24}" type="datetime1">
              <a:rPr lang="en-GB" smtClean="0"/>
              <a:t>12/10/2021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B83E1C-EBD1-4C57-B385-87061CE4E4B2}"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0192" y="188642"/>
            <a:ext cx="2667123" cy="915244"/>
          </a:xfrm>
          <a:prstGeom prst="rect">
            <a:avLst/>
          </a:prstGeom>
        </p:spPr>
      </p:pic>
    </p:spTree>
    <p:extLst>
      <p:ext uri="{BB962C8B-B14F-4D97-AF65-F5344CB8AC3E}">
        <p14:creationId xmlns:p14="http://schemas.microsoft.com/office/powerpoint/2010/main" val="167485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676D1-7097-4BE9-881C-83F32FC53A33}" type="datetime1">
              <a:rPr lang="en-GB" smtClean="0"/>
              <a:t>12/10/2021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83E1C-EBD1-4C57-B385-87061CE4E4B2}" type="slidenum">
              <a:rPr lang="en-GB" smtClean="0"/>
              <a:t>‹#›</a:t>
            </a:fld>
            <a:endParaRPr lang="en-GB"/>
          </a:p>
        </p:txBody>
      </p:sp>
    </p:spTree>
    <p:extLst>
      <p:ext uri="{BB962C8B-B14F-4D97-AF65-F5344CB8AC3E}">
        <p14:creationId xmlns:p14="http://schemas.microsoft.com/office/powerpoint/2010/main" val="80523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cid:image001.png@01D0CDE7.291FBE30"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LGBT Adoption Project</a:t>
            </a:r>
          </a:p>
        </p:txBody>
      </p:sp>
      <p:sp>
        <p:nvSpPr>
          <p:cNvPr id="3" name="Content Placeholder 2"/>
          <p:cNvSpPr>
            <a:spLocks noGrp="1"/>
          </p:cNvSpPr>
          <p:nvPr>
            <p:ph idx="1"/>
          </p:nvPr>
        </p:nvSpPr>
        <p:spPr/>
        <p:txBody>
          <a:bodyPr/>
          <a:lstStyle/>
          <a:p>
            <a:pPr>
              <a:spcBef>
                <a:spcPts val="0"/>
              </a:spcBef>
              <a:spcAft>
                <a:spcPts val="1200"/>
              </a:spcAft>
            </a:pPr>
            <a:r>
              <a:rPr lang="en-GB" dirty="0"/>
              <a:t>Emma Owen – Head of Fundraising and Marketing</a:t>
            </a:r>
          </a:p>
          <a:p>
            <a:pPr>
              <a:spcBef>
                <a:spcPts val="0"/>
              </a:spcBef>
              <a:spcAft>
                <a:spcPts val="1200"/>
              </a:spcAft>
            </a:pPr>
            <a:r>
              <a:rPr lang="en-GB" dirty="0"/>
              <a:t>Jean Smith – Assistant Director of Adoption</a:t>
            </a:r>
          </a:p>
          <a:p>
            <a:pPr>
              <a:spcBef>
                <a:spcPts val="0"/>
              </a:spcBef>
              <a:spcAft>
                <a:spcPts val="1200"/>
              </a:spcAft>
            </a:pPr>
            <a:r>
              <a:rPr lang="en-GB" dirty="0"/>
              <a:t>Rachel Edge – Enquiries and Placements Officer</a:t>
            </a:r>
          </a:p>
        </p:txBody>
      </p:sp>
      <p:sp>
        <p:nvSpPr>
          <p:cNvPr id="5" name="Slide Number Placeholder 4"/>
          <p:cNvSpPr>
            <a:spLocks noGrp="1"/>
          </p:cNvSpPr>
          <p:nvPr>
            <p:ph type="sldNum" sz="quarter" idx="12"/>
          </p:nvPr>
        </p:nvSpPr>
        <p:spPr/>
        <p:txBody>
          <a:bodyPr/>
          <a:lstStyle/>
          <a:p>
            <a:fld id="{72B83E1C-EBD1-4C57-B385-87061CE4E4B2}" type="slidenum">
              <a:rPr lang="en-GB" smtClean="0"/>
              <a:t>1</a:t>
            </a:fld>
            <a:endParaRPr lang="en-GB"/>
          </a:p>
        </p:txBody>
      </p:sp>
    </p:spTree>
    <p:extLst>
      <p:ext uri="{BB962C8B-B14F-4D97-AF65-F5344CB8AC3E}">
        <p14:creationId xmlns:p14="http://schemas.microsoft.com/office/powerpoint/2010/main" val="1168553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Future</a:t>
            </a:r>
          </a:p>
        </p:txBody>
      </p:sp>
      <p:sp>
        <p:nvSpPr>
          <p:cNvPr id="3" name="Content Placeholder 2"/>
          <p:cNvSpPr>
            <a:spLocks noGrp="1"/>
          </p:cNvSpPr>
          <p:nvPr>
            <p:ph idx="1"/>
          </p:nvPr>
        </p:nvSpPr>
        <p:spPr/>
        <p:txBody>
          <a:bodyPr/>
          <a:lstStyle/>
          <a:p>
            <a:r>
              <a:rPr lang="en-GB" dirty="0"/>
              <a:t>Brighton Twitter</a:t>
            </a:r>
          </a:p>
          <a:p>
            <a:r>
              <a:rPr lang="en-GB" dirty="0"/>
              <a:t>Help and support from the LGBT community</a:t>
            </a:r>
          </a:p>
          <a:p>
            <a:r>
              <a:rPr lang="en-GB" dirty="0"/>
              <a:t>Continue to collect ideas and feedback – learn and adapt</a:t>
            </a:r>
          </a:p>
        </p:txBody>
      </p:sp>
      <p:sp>
        <p:nvSpPr>
          <p:cNvPr id="5" name="Slide Number Placeholder 4"/>
          <p:cNvSpPr>
            <a:spLocks noGrp="1"/>
          </p:cNvSpPr>
          <p:nvPr>
            <p:ph type="sldNum" sz="quarter" idx="12"/>
          </p:nvPr>
        </p:nvSpPr>
        <p:spPr/>
        <p:txBody>
          <a:bodyPr/>
          <a:lstStyle/>
          <a:p>
            <a:fld id="{72B83E1C-EBD1-4C57-B385-87061CE4E4B2}" type="slidenum">
              <a:rPr lang="en-GB" smtClean="0"/>
              <a:t>10</a:t>
            </a:fld>
            <a:endParaRPr lang="en-GB"/>
          </a:p>
        </p:txBody>
      </p:sp>
    </p:spTree>
    <p:extLst>
      <p:ext uri="{BB962C8B-B14F-4D97-AF65-F5344CB8AC3E}">
        <p14:creationId xmlns:p14="http://schemas.microsoft.com/office/powerpoint/2010/main" val="1805195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 and Q&amp;A</a:t>
            </a:r>
          </a:p>
        </p:txBody>
      </p:sp>
      <p:sp>
        <p:nvSpPr>
          <p:cNvPr id="3" name="Content Placeholder 2"/>
          <p:cNvSpPr>
            <a:spLocks noGrp="1"/>
          </p:cNvSpPr>
          <p:nvPr>
            <p:ph idx="1"/>
          </p:nvPr>
        </p:nvSpPr>
        <p:spPr/>
        <p:txBody>
          <a:bodyPr>
            <a:normAutofit lnSpcReduction="10000"/>
          </a:bodyPr>
          <a:lstStyle/>
          <a:p>
            <a:r>
              <a:rPr lang="en-GB" dirty="0"/>
              <a:t>Specialist project works - High percentage of LGBT adopters</a:t>
            </a:r>
          </a:p>
          <a:p>
            <a:r>
              <a:rPr lang="en-GB" dirty="0"/>
              <a:t>They are confident that they will be accepted and service has a good understanding</a:t>
            </a:r>
          </a:p>
          <a:p>
            <a:r>
              <a:rPr lang="en-GB" dirty="0"/>
              <a:t>Staff have a good understanding and acceptance of LGBT – so they can get on with assessment, rather than exploring their beliefs and sexuality</a:t>
            </a:r>
          </a:p>
        </p:txBody>
      </p:sp>
      <p:sp>
        <p:nvSpPr>
          <p:cNvPr id="5" name="Slide Number Placeholder 4"/>
          <p:cNvSpPr>
            <a:spLocks noGrp="1"/>
          </p:cNvSpPr>
          <p:nvPr>
            <p:ph type="sldNum" sz="quarter" idx="12"/>
          </p:nvPr>
        </p:nvSpPr>
        <p:spPr/>
        <p:txBody>
          <a:bodyPr/>
          <a:lstStyle/>
          <a:p>
            <a:fld id="{72B83E1C-EBD1-4C57-B385-87061CE4E4B2}" type="slidenum">
              <a:rPr lang="en-GB" smtClean="0"/>
              <a:t>11</a:t>
            </a:fld>
            <a:endParaRPr lang="en-GB"/>
          </a:p>
        </p:txBody>
      </p:sp>
    </p:spTree>
    <p:extLst>
      <p:ext uri="{BB962C8B-B14F-4D97-AF65-F5344CB8AC3E}">
        <p14:creationId xmlns:p14="http://schemas.microsoft.com/office/powerpoint/2010/main" val="333222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p:txBody>
          <a:bodyPr>
            <a:normAutofit fontScale="92500"/>
          </a:bodyPr>
          <a:lstStyle/>
          <a:p>
            <a:r>
              <a:rPr lang="en-GB" dirty="0"/>
              <a:t>PACT LGBT adopters project, funded by </a:t>
            </a:r>
            <a:r>
              <a:rPr lang="en-GB" dirty="0" err="1"/>
              <a:t>DfE</a:t>
            </a:r>
            <a:r>
              <a:rPr lang="en-GB" dirty="0"/>
              <a:t> expansion grant</a:t>
            </a:r>
          </a:p>
          <a:p>
            <a:r>
              <a:rPr lang="en-GB" dirty="0"/>
              <a:t>Based in Brighton</a:t>
            </a:r>
          </a:p>
          <a:p>
            <a:r>
              <a:rPr lang="en-GB" dirty="0"/>
              <a:t>LGBT parents open to priority children</a:t>
            </a:r>
          </a:p>
          <a:p>
            <a:r>
              <a:rPr lang="en-GB" dirty="0"/>
              <a:t>Now working with 29 LGBT families </a:t>
            </a:r>
          </a:p>
          <a:p>
            <a:r>
              <a:rPr lang="en-GB" dirty="0"/>
              <a:t>23 LGBT PACT families have children placed</a:t>
            </a:r>
          </a:p>
          <a:p>
            <a:r>
              <a:rPr lang="en-GB" dirty="0"/>
              <a:t>All LGBT placements are for priority children. </a:t>
            </a:r>
          </a:p>
        </p:txBody>
      </p:sp>
      <p:sp>
        <p:nvSpPr>
          <p:cNvPr id="5" name="Slide Number Placeholder 4"/>
          <p:cNvSpPr>
            <a:spLocks noGrp="1"/>
          </p:cNvSpPr>
          <p:nvPr>
            <p:ph type="sldNum" sz="quarter" idx="12"/>
          </p:nvPr>
        </p:nvSpPr>
        <p:spPr/>
        <p:txBody>
          <a:bodyPr/>
          <a:lstStyle/>
          <a:p>
            <a:fld id="{72B83E1C-EBD1-4C57-B385-87061CE4E4B2}" type="slidenum">
              <a:rPr lang="en-GB" smtClean="0"/>
              <a:t>2</a:t>
            </a:fld>
            <a:endParaRPr lang="en-GB"/>
          </a:p>
        </p:txBody>
      </p:sp>
    </p:spTree>
    <p:extLst>
      <p:ext uri="{BB962C8B-B14F-4D97-AF65-F5344CB8AC3E}">
        <p14:creationId xmlns:p14="http://schemas.microsoft.com/office/powerpoint/2010/main" val="3534734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LGBT make good adopters</a:t>
            </a:r>
          </a:p>
        </p:txBody>
      </p:sp>
      <p:sp>
        <p:nvSpPr>
          <p:cNvPr id="3" name="Content Placeholder 2"/>
          <p:cNvSpPr>
            <a:spLocks noGrp="1"/>
          </p:cNvSpPr>
          <p:nvPr>
            <p:ph idx="1"/>
          </p:nvPr>
        </p:nvSpPr>
        <p:spPr/>
        <p:txBody>
          <a:bodyPr>
            <a:normAutofit fontScale="92500" lnSpcReduction="20000"/>
          </a:bodyPr>
          <a:lstStyle/>
          <a:p>
            <a:r>
              <a:rPr lang="en-GB" dirty="0"/>
              <a:t>Already known they will create their family by a different method</a:t>
            </a:r>
          </a:p>
          <a:p>
            <a:r>
              <a:rPr lang="en-GB" dirty="0"/>
              <a:t>Made this choice a long time ago.</a:t>
            </a:r>
          </a:p>
          <a:p>
            <a:r>
              <a:rPr lang="en-GB" dirty="0"/>
              <a:t>Known will not have a birth baby</a:t>
            </a:r>
          </a:p>
          <a:p>
            <a:r>
              <a:rPr lang="en-GB" dirty="0"/>
              <a:t>Makes them well prepared for adoption</a:t>
            </a:r>
          </a:p>
          <a:p>
            <a:r>
              <a:rPr lang="en-GB" dirty="0"/>
              <a:t>Interested in parenting and family</a:t>
            </a:r>
          </a:p>
          <a:p>
            <a:r>
              <a:rPr lang="en-GB" dirty="0"/>
              <a:t>By the time they reach us, they already have good knowledge of adoption</a:t>
            </a:r>
          </a:p>
          <a:p>
            <a:r>
              <a:rPr lang="en-GB" dirty="0"/>
              <a:t>Acceptance of priority children including siblings</a:t>
            </a:r>
          </a:p>
        </p:txBody>
      </p:sp>
      <p:sp>
        <p:nvSpPr>
          <p:cNvPr id="5" name="Slide Number Placeholder 4"/>
          <p:cNvSpPr>
            <a:spLocks noGrp="1"/>
          </p:cNvSpPr>
          <p:nvPr>
            <p:ph type="sldNum" sz="quarter" idx="12"/>
          </p:nvPr>
        </p:nvSpPr>
        <p:spPr/>
        <p:txBody>
          <a:bodyPr/>
          <a:lstStyle/>
          <a:p>
            <a:fld id="{72B83E1C-EBD1-4C57-B385-87061CE4E4B2}" type="slidenum">
              <a:rPr lang="en-GB" smtClean="0"/>
              <a:t>3</a:t>
            </a:fld>
            <a:endParaRPr lang="en-GB"/>
          </a:p>
        </p:txBody>
      </p:sp>
    </p:spTree>
    <p:extLst>
      <p:ext uri="{BB962C8B-B14F-4D97-AF65-F5344CB8AC3E}">
        <p14:creationId xmlns:p14="http://schemas.microsoft.com/office/powerpoint/2010/main" val="2439235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NFS research , facts and figures</a:t>
            </a:r>
          </a:p>
        </p:txBody>
      </p:sp>
      <p:sp>
        <p:nvSpPr>
          <p:cNvPr id="3" name="Content Placeholder 2"/>
          <p:cNvSpPr>
            <a:spLocks noGrp="1"/>
          </p:cNvSpPr>
          <p:nvPr>
            <p:ph idx="1"/>
          </p:nvPr>
        </p:nvSpPr>
        <p:spPr/>
        <p:txBody>
          <a:bodyPr/>
          <a:lstStyle/>
          <a:p>
            <a:r>
              <a:rPr lang="en-GB" dirty="0"/>
              <a:t>20,000 dependent children living in same sex families</a:t>
            </a:r>
          </a:p>
          <a:p>
            <a:r>
              <a:rPr lang="en-GB" dirty="0"/>
              <a:t>1375 adoptions by LGBT people in UK</a:t>
            </a:r>
          </a:p>
        </p:txBody>
      </p:sp>
      <p:sp>
        <p:nvSpPr>
          <p:cNvPr id="5" name="Slide Number Placeholder 4"/>
          <p:cNvSpPr>
            <a:spLocks noGrp="1"/>
          </p:cNvSpPr>
          <p:nvPr>
            <p:ph type="sldNum" sz="quarter" idx="12"/>
          </p:nvPr>
        </p:nvSpPr>
        <p:spPr/>
        <p:txBody>
          <a:bodyPr/>
          <a:lstStyle/>
          <a:p>
            <a:fld id="{72B83E1C-EBD1-4C57-B385-87061CE4E4B2}" type="slidenum">
              <a:rPr lang="en-GB" smtClean="0"/>
              <a:t>4</a:t>
            </a:fld>
            <a:endParaRPr lang="en-GB"/>
          </a:p>
        </p:txBody>
      </p:sp>
      <p:graphicFrame>
        <p:nvGraphicFramePr>
          <p:cNvPr id="6" name="Chart 5"/>
          <p:cNvGraphicFramePr>
            <a:graphicFrameLocks/>
          </p:cNvGraphicFramePr>
          <p:nvPr>
            <p:extLst>
              <p:ext uri="{D42A27DB-BD31-4B8C-83A1-F6EECF244321}">
                <p14:modId xmlns:p14="http://schemas.microsoft.com/office/powerpoint/2010/main" val="1093736742"/>
              </p:ext>
            </p:extLst>
          </p:nvPr>
        </p:nvGraphicFramePr>
        <p:xfrm>
          <a:off x="2267744" y="3284538"/>
          <a:ext cx="4536504" cy="284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0795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Recruitment</a:t>
            </a:r>
          </a:p>
        </p:txBody>
      </p:sp>
      <p:sp>
        <p:nvSpPr>
          <p:cNvPr id="3" name="Content Placeholder 2"/>
          <p:cNvSpPr>
            <a:spLocks noGrp="1"/>
          </p:cNvSpPr>
          <p:nvPr>
            <p:ph idx="1"/>
          </p:nvPr>
        </p:nvSpPr>
        <p:spPr/>
        <p:txBody>
          <a:bodyPr>
            <a:normAutofit/>
          </a:bodyPr>
          <a:lstStyle/>
          <a:p>
            <a:r>
              <a:rPr lang="en-GB" dirty="0"/>
              <a:t>Focus groups</a:t>
            </a:r>
          </a:p>
          <a:p>
            <a:r>
              <a:rPr lang="en-GB" dirty="0"/>
              <a:t>Targeted advertising/social media</a:t>
            </a:r>
          </a:p>
          <a:p>
            <a:r>
              <a:rPr lang="en-GB" dirty="0"/>
              <a:t>Adopter Champions</a:t>
            </a:r>
          </a:p>
        </p:txBody>
      </p:sp>
      <p:sp>
        <p:nvSpPr>
          <p:cNvPr id="5" name="Slide Number Placeholder 4"/>
          <p:cNvSpPr>
            <a:spLocks noGrp="1"/>
          </p:cNvSpPr>
          <p:nvPr>
            <p:ph type="sldNum" sz="quarter" idx="12"/>
          </p:nvPr>
        </p:nvSpPr>
        <p:spPr/>
        <p:txBody>
          <a:bodyPr/>
          <a:lstStyle/>
          <a:p>
            <a:fld id="{72B83E1C-EBD1-4C57-B385-87061CE4E4B2}" type="slidenum">
              <a:rPr lang="en-GB" smtClean="0"/>
              <a:t>5</a:t>
            </a:fld>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801" y="3429000"/>
            <a:ext cx="6804397" cy="2270234"/>
          </a:xfrm>
          <a:prstGeom prst="rect">
            <a:avLst/>
          </a:prstGeom>
        </p:spPr>
      </p:pic>
    </p:spTree>
    <p:extLst>
      <p:ext uri="{BB962C8B-B14F-4D97-AF65-F5344CB8AC3E}">
        <p14:creationId xmlns:p14="http://schemas.microsoft.com/office/powerpoint/2010/main" val="2328046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Targeted advertising</a:t>
            </a:r>
          </a:p>
        </p:txBody>
      </p:sp>
      <p:pic>
        <p:nvPicPr>
          <p:cNvPr id="6" name="Content Placeholder 5"/>
          <p:cNvPicPr>
            <a:picLocks noGrp="1" noChangeAspect="1"/>
          </p:cNvPicPr>
          <p:nvPr>
            <p:ph idx="1"/>
          </p:nvPr>
        </p:nvPicPr>
        <p:blipFill>
          <a:blip r:embed="rId3"/>
          <a:stretch>
            <a:fillRect/>
          </a:stretch>
        </p:blipFill>
        <p:spPr>
          <a:xfrm>
            <a:off x="538681" y="1590297"/>
            <a:ext cx="1932001" cy="4525963"/>
          </a:xfrm>
          <a:prstGeom prst="rect">
            <a:avLst/>
          </a:prstGeom>
        </p:spPr>
      </p:pic>
      <p:sp>
        <p:nvSpPr>
          <p:cNvPr id="5" name="Slide Number Placeholder 4"/>
          <p:cNvSpPr>
            <a:spLocks noGrp="1"/>
          </p:cNvSpPr>
          <p:nvPr>
            <p:ph type="sldNum" sz="quarter" idx="12"/>
          </p:nvPr>
        </p:nvSpPr>
        <p:spPr/>
        <p:txBody>
          <a:bodyPr/>
          <a:lstStyle/>
          <a:p>
            <a:fld id="{72B83E1C-EBD1-4C57-B385-87061CE4E4B2}" type="slidenum">
              <a:rPr lang="en-GB" smtClean="0"/>
              <a:t>6</a:t>
            </a:fld>
            <a:endParaRPr lang="en-GB"/>
          </a:p>
        </p:txBody>
      </p:sp>
      <p:pic>
        <p:nvPicPr>
          <p:cNvPr id="8" name="Picture 7" descr="cid:image001.png@01D0CDE7.291FBE3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590800" y="1590297"/>
            <a:ext cx="6096000" cy="4525963"/>
          </a:xfrm>
          <a:prstGeom prst="rect">
            <a:avLst/>
          </a:prstGeom>
          <a:noFill/>
          <a:ln>
            <a:noFill/>
          </a:ln>
        </p:spPr>
      </p:pic>
    </p:spTree>
    <p:extLst>
      <p:ext uri="{BB962C8B-B14F-4D97-AF65-F5344CB8AC3E}">
        <p14:creationId xmlns:p14="http://schemas.microsoft.com/office/powerpoint/2010/main" val="1650672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LGBT choose PACT</a:t>
            </a:r>
          </a:p>
        </p:txBody>
      </p:sp>
      <p:sp>
        <p:nvSpPr>
          <p:cNvPr id="3" name="Content Placeholder 2"/>
          <p:cNvSpPr>
            <a:spLocks noGrp="1"/>
          </p:cNvSpPr>
          <p:nvPr>
            <p:ph idx="1"/>
          </p:nvPr>
        </p:nvSpPr>
        <p:spPr/>
        <p:txBody>
          <a:bodyPr>
            <a:normAutofit fontScale="92500" lnSpcReduction="20000"/>
          </a:bodyPr>
          <a:lstStyle/>
          <a:p>
            <a:r>
              <a:rPr lang="en-GB" dirty="0"/>
              <a:t>Specialised service/office – targeted at LGBT</a:t>
            </a:r>
          </a:p>
          <a:p>
            <a:r>
              <a:rPr lang="en-GB" dirty="0"/>
              <a:t>LGBT speakers</a:t>
            </a:r>
          </a:p>
          <a:p>
            <a:r>
              <a:rPr lang="en-GB" dirty="0"/>
              <a:t>Network of other LGBT organisations</a:t>
            </a:r>
          </a:p>
          <a:p>
            <a:r>
              <a:rPr lang="en-GB" dirty="0"/>
              <a:t>Drop-ins </a:t>
            </a:r>
          </a:p>
          <a:p>
            <a:r>
              <a:rPr lang="en-GB" dirty="0"/>
              <a:t>Expanding drop-ins to other offices</a:t>
            </a:r>
          </a:p>
          <a:p>
            <a:r>
              <a:rPr lang="en-GB" dirty="0"/>
              <a:t>Staff open</a:t>
            </a:r>
          </a:p>
          <a:p>
            <a:r>
              <a:rPr lang="en-GB" dirty="0"/>
              <a:t>Staff training (NFS)</a:t>
            </a:r>
          </a:p>
          <a:p>
            <a:r>
              <a:rPr lang="en-GB" dirty="0"/>
              <a:t>No drop off in non LGBT adopters</a:t>
            </a:r>
          </a:p>
          <a:p>
            <a:r>
              <a:rPr lang="en-GB" dirty="0"/>
              <a:t>All PACT LGBT adopters get membership of NFS</a:t>
            </a:r>
          </a:p>
        </p:txBody>
      </p:sp>
      <p:sp>
        <p:nvSpPr>
          <p:cNvPr id="5" name="Slide Number Placeholder 4"/>
          <p:cNvSpPr>
            <a:spLocks noGrp="1"/>
          </p:cNvSpPr>
          <p:nvPr>
            <p:ph type="sldNum" sz="quarter" idx="12"/>
          </p:nvPr>
        </p:nvSpPr>
        <p:spPr/>
        <p:txBody>
          <a:bodyPr/>
          <a:lstStyle/>
          <a:p>
            <a:fld id="{72B83E1C-EBD1-4C57-B385-87061CE4E4B2}" type="slidenum">
              <a:rPr lang="en-GB" smtClean="0"/>
              <a:t>7</a:t>
            </a:fld>
            <a:endParaRPr lang="en-GB"/>
          </a:p>
        </p:txBody>
      </p:sp>
    </p:spTree>
    <p:extLst>
      <p:ext uri="{BB962C8B-B14F-4D97-AF65-F5344CB8AC3E}">
        <p14:creationId xmlns:p14="http://schemas.microsoft.com/office/powerpoint/2010/main" val="2529771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Adopter Social</a:t>
            </a:r>
          </a:p>
        </p:txBody>
      </p:sp>
      <p:sp>
        <p:nvSpPr>
          <p:cNvPr id="3" name="Content Placeholder 2"/>
          <p:cNvSpPr>
            <a:spLocks noGrp="1"/>
          </p:cNvSpPr>
          <p:nvPr>
            <p:ph idx="1"/>
          </p:nvPr>
        </p:nvSpPr>
        <p:spPr>
          <a:xfrm>
            <a:off x="457200" y="1600200"/>
            <a:ext cx="4258816" cy="4525963"/>
          </a:xfrm>
        </p:spPr>
        <p:txBody>
          <a:bodyPr>
            <a:normAutofit/>
          </a:bodyPr>
          <a:lstStyle/>
          <a:p>
            <a:pPr lvl="0"/>
            <a:endParaRPr lang="en-GB" sz="2000" dirty="0"/>
          </a:p>
          <a:p>
            <a:pPr lvl="0"/>
            <a:r>
              <a:rPr lang="en-GB" sz="2000" dirty="0"/>
              <a:t>First PACT Brighton and LGBT Adopter Social held Sept 2015</a:t>
            </a:r>
          </a:p>
          <a:p>
            <a:pPr lvl="0"/>
            <a:endParaRPr lang="en-GB" sz="2000" dirty="0"/>
          </a:p>
          <a:p>
            <a:pPr lvl="0"/>
            <a:r>
              <a:rPr lang="en-GB" sz="2000" dirty="0"/>
              <a:t>Open to adopters from PACT and Barnardo’s</a:t>
            </a:r>
          </a:p>
          <a:p>
            <a:pPr lvl="0"/>
            <a:endParaRPr lang="en-GB" sz="2000" dirty="0"/>
          </a:p>
          <a:p>
            <a:pPr lvl="0"/>
            <a:r>
              <a:rPr lang="en-GB" sz="2000" dirty="0"/>
              <a:t>Opportunity to socialise with other adopters/adopted families and fellow LGBT adoptive parents</a:t>
            </a:r>
          </a:p>
          <a:p>
            <a:pPr marL="0" lvl="0" indent="0">
              <a:buNone/>
            </a:pPr>
            <a:endParaRPr lang="en-GB" sz="2000" dirty="0"/>
          </a:p>
        </p:txBody>
      </p:sp>
      <p:sp>
        <p:nvSpPr>
          <p:cNvPr id="5" name="Slide Number Placeholder 4"/>
          <p:cNvSpPr>
            <a:spLocks noGrp="1"/>
          </p:cNvSpPr>
          <p:nvPr>
            <p:ph type="sldNum" sz="quarter" idx="12"/>
          </p:nvPr>
        </p:nvSpPr>
        <p:spPr/>
        <p:txBody>
          <a:bodyPr/>
          <a:lstStyle/>
          <a:p>
            <a:fld id="{72B83E1C-EBD1-4C57-B385-87061CE4E4B2}" type="slidenum">
              <a:rPr lang="en-GB" smtClean="0"/>
              <a:t>8</a:t>
            </a:fld>
            <a:endParaRPr lang="en-GB"/>
          </a:p>
        </p:txBody>
      </p:sp>
      <p:pic>
        <p:nvPicPr>
          <p:cNvPr id="4" name="Picture 3"/>
          <p:cNvPicPr>
            <a:picLocks noChangeAspect="1"/>
          </p:cNvPicPr>
          <p:nvPr/>
        </p:nvPicPr>
        <p:blipFill>
          <a:blip r:embed="rId3"/>
          <a:stretch>
            <a:fillRect/>
          </a:stretch>
        </p:blipFill>
        <p:spPr>
          <a:xfrm>
            <a:off x="4852879" y="1772816"/>
            <a:ext cx="3833921" cy="3838737"/>
          </a:xfrm>
          <a:prstGeom prst="rect">
            <a:avLst/>
          </a:prstGeom>
        </p:spPr>
      </p:pic>
    </p:spTree>
    <p:extLst>
      <p:ext uri="{BB962C8B-B14F-4D97-AF65-F5344CB8AC3E}">
        <p14:creationId xmlns:p14="http://schemas.microsoft.com/office/powerpoint/2010/main" val="2949265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PACT Adopter Social</a:t>
            </a:r>
          </a:p>
        </p:txBody>
      </p:sp>
      <p:sp>
        <p:nvSpPr>
          <p:cNvPr id="3" name="Content Placeholder 2"/>
          <p:cNvSpPr>
            <a:spLocks noGrp="1"/>
          </p:cNvSpPr>
          <p:nvPr>
            <p:ph idx="1"/>
          </p:nvPr>
        </p:nvSpPr>
        <p:spPr>
          <a:xfrm>
            <a:off x="457200" y="1600200"/>
            <a:ext cx="4402832" cy="4525963"/>
          </a:xfrm>
        </p:spPr>
        <p:txBody>
          <a:bodyPr>
            <a:normAutofit fontScale="92500" lnSpcReduction="10000"/>
          </a:bodyPr>
          <a:lstStyle/>
          <a:p>
            <a:pPr marL="0" indent="0">
              <a:buNone/>
            </a:pPr>
            <a:r>
              <a:rPr lang="en-GB" sz="1900" i="1" dirty="0"/>
              <a:t>‘We have found everyone from PACT very friendly and welcoming and we look forward to returning next year with our children’</a:t>
            </a:r>
          </a:p>
          <a:p>
            <a:pPr marL="0" indent="0">
              <a:buNone/>
            </a:pPr>
            <a:r>
              <a:rPr lang="en-GB" sz="1900" b="1" dirty="0"/>
              <a:t>PACT Brighton Adopters</a:t>
            </a:r>
          </a:p>
          <a:p>
            <a:pPr marL="0" indent="0">
              <a:buNone/>
            </a:pPr>
            <a:endParaRPr lang="en-GB" sz="1900" i="1" dirty="0"/>
          </a:p>
          <a:p>
            <a:pPr marL="0" indent="0">
              <a:buNone/>
            </a:pPr>
            <a:r>
              <a:rPr lang="en-GB" sz="1900" i="1" dirty="0"/>
              <a:t>‘It was nice to meet other adopters in the area and see familiar faces too. It was great to share stories with other adopters’ </a:t>
            </a:r>
          </a:p>
          <a:p>
            <a:pPr marL="0" indent="0">
              <a:buNone/>
            </a:pPr>
            <a:r>
              <a:rPr lang="en-GB" sz="1900" b="1" dirty="0"/>
              <a:t>PACT LGBT Adopters</a:t>
            </a:r>
          </a:p>
          <a:p>
            <a:pPr marL="0" indent="0">
              <a:buNone/>
            </a:pPr>
            <a:endParaRPr lang="en-GB" sz="1900" i="1" dirty="0"/>
          </a:p>
          <a:p>
            <a:pPr marL="0" indent="0">
              <a:buNone/>
            </a:pPr>
            <a:r>
              <a:rPr lang="en-GB" sz="1900" i="1" dirty="0"/>
              <a:t>‘It was a great day and  very well organised. There was plenty for the children to see and do and participate in’</a:t>
            </a:r>
            <a:r>
              <a:rPr lang="en-GB" sz="1900" b="1" dirty="0"/>
              <a:t> PACT LGBT Adopters</a:t>
            </a:r>
          </a:p>
          <a:p>
            <a:pPr marL="0" indent="0">
              <a:buNone/>
            </a:pPr>
            <a:endParaRPr lang="en-GB" sz="2000" i="1" dirty="0"/>
          </a:p>
          <a:p>
            <a:pPr marL="0" indent="0">
              <a:buNone/>
            </a:pPr>
            <a:endParaRPr lang="en-GB" sz="2000" i="1" dirty="0"/>
          </a:p>
        </p:txBody>
      </p:sp>
      <p:sp>
        <p:nvSpPr>
          <p:cNvPr id="4" name="Date Placeholder 3"/>
          <p:cNvSpPr>
            <a:spLocks noGrp="1"/>
          </p:cNvSpPr>
          <p:nvPr>
            <p:ph type="dt" sz="half" idx="10"/>
          </p:nvPr>
        </p:nvSpPr>
        <p:spPr/>
        <p:txBody>
          <a:bodyPr/>
          <a:lstStyle/>
          <a:p>
            <a:fld id="{DBEEF524-9925-4E28-8BAA-9A4A94387DD7}" type="datetime1">
              <a:rPr lang="en-GB" smtClean="0"/>
              <a:t>12/10/2021</a:t>
            </a:fld>
            <a:endParaRPr lang="en-GB" dirty="0"/>
          </a:p>
        </p:txBody>
      </p:sp>
      <p:sp>
        <p:nvSpPr>
          <p:cNvPr id="5" name="Slide Number Placeholder 4"/>
          <p:cNvSpPr>
            <a:spLocks noGrp="1"/>
          </p:cNvSpPr>
          <p:nvPr>
            <p:ph type="sldNum" sz="quarter" idx="12"/>
          </p:nvPr>
        </p:nvSpPr>
        <p:spPr/>
        <p:txBody>
          <a:bodyPr/>
          <a:lstStyle/>
          <a:p>
            <a:fld id="{72B83E1C-EBD1-4C57-B385-87061CE4E4B2}" type="slidenum">
              <a:rPr lang="en-GB" smtClean="0"/>
              <a:t>9</a:t>
            </a:fld>
            <a:endParaRPr lang="en-GB"/>
          </a:p>
        </p:txBody>
      </p:sp>
      <p:sp>
        <p:nvSpPr>
          <p:cNvPr id="7" name="TextBox 6"/>
          <p:cNvSpPr txBox="1"/>
          <p:nvPr/>
        </p:nvSpPr>
        <p:spPr>
          <a:xfrm>
            <a:off x="5076056" y="1700808"/>
            <a:ext cx="3394720" cy="2016224"/>
          </a:xfrm>
          <a:prstGeom prst="rect">
            <a:avLst/>
          </a:prstGeom>
          <a:noFill/>
        </p:spPr>
        <p:txBody>
          <a:bodyPr wrap="square" rtlCol="0">
            <a:spAutoFit/>
          </a:bodyPr>
          <a:lstStyle/>
          <a:p>
            <a:endParaRPr lang="en-GB" dirty="0"/>
          </a:p>
        </p:txBody>
      </p:sp>
      <p:sp>
        <p:nvSpPr>
          <p:cNvPr id="8" name="TextBox 7"/>
          <p:cNvSpPr txBox="1"/>
          <p:nvPr/>
        </p:nvSpPr>
        <p:spPr>
          <a:xfrm>
            <a:off x="5240209" y="1470297"/>
            <a:ext cx="3394720" cy="2016224"/>
          </a:xfrm>
          <a:prstGeom prst="rect">
            <a:avLst/>
          </a:prstGeom>
          <a:noFill/>
        </p:spPr>
        <p:txBody>
          <a:bodyPr wrap="square" rtlCol="0">
            <a:spAutoFit/>
          </a:bodyPr>
          <a:lstStyle/>
          <a:p>
            <a:endParaRPr lang="en-GB" dirty="0"/>
          </a:p>
        </p:txBody>
      </p:sp>
      <p:sp>
        <p:nvSpPr>
          <p:cNvPr id="9" name="TextBox 8"/>
          <p:cNvSpPr txBox="1"/>
          <p:nvPr/>
        </p:nvSpPr>
        <p:spPr>
          <a:xfrm>
            <a:off x="5224827" y="4081675"/>
            <a:ext cx="3394720" cy="2016224"/>
          </a:xfrm>
          <a:prstGeom prst="rect">
            <a:avLst/>
          </a:prstGeom>
          <a:noFill/>
        </p:spPr>
        <p:txBody>
          <a:bodyPr wrap="square" rtlCol="0">
            <a:spAutoFit/>
          </a:bodyPr>
          <a:lstStyle/>
          <a:p>
            <a:endParaRPr lang="en-GB" dirty="0"/>
          </a:p>
        </p:txBody>
      </p:sp>
      <p:pic>
        <p:nvPicPr>
          <p:cNvPr id="11" name="Picture 10" descr="\\pact.local\user data\Redirected\Rachel.Edge\Documents\My Pictures\Brighton Adopter Social hook a duck pic.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4928" y="1470297"/>
            <a:ext cx="3295848" cy="2080836"/>
          </a:xfrm>
          <a:prstGeom prst="rect">
            <a:avLst/>
          </a:prstGeom>
          <a:noFill/>
          <a:ln>
            <a:noFill/>
          </a:ln>
        </p:spPr>
      </p:pic>
      <p:pic>
        <p:nvPicPr>
          <p:cNvPr id="14" name="Picture 13" descr="\\pact.local\user data\Redirected\Rachel.Edge\Documents\My Pictures\Brighton Adopter Social giant jenga pic.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3011" y="3688916"/>
            <a:ext cx="2329780" cy="2627712"/>
          </a:xfrm>
          <a:prstGeom prst="rect">
            <a:avLst/>
          </a:prstGeom>
          <a:noFill/>
          <a:ln>
            <a:noFill/>
          </a:ln>
        </p:spPr>
      </p:pic>
    </p:spTree>
    <p:extLst>
      <p:ext uri="{BB962C8B-B14F-4D97-AF65-F5344CB8AC3E}">
        <p14:creationId xmlns:p14="http://schemas.microsoft.com/office/powerpoint/2010/main" val="1519856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id="{6655F8A1-EE7F-4F08-A746-6C22E9B80F8F}" vid="{DB665746-4FC2-4903-AAFC-0971D8F660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1B8FF1B6805240B195D8021D1C1427" ma:contentTypeVersion="15" ma:contentTypeDescription="Create a new document." ma:contentTypeScope="" ma:versionID="759118a34fbd8454a15233dc0ebd2422">
  <xsd:schema xmlns:xsd="http://www.w3.org/2001/XMLSchema" xmlns:xs="http://www.w3.org/2001/XMLSchema" xmlns:p="http://schemas.microsoft.com/office/2006/metadata/properties" xmlns:ns2="e195cd94-f4ac-4560-88dd-9af2fea25334" xmlns:ns3="e84b024a-3877-4b46-99ef-67fef393a9da" targetNamespace="http://schemas.microsoft.com/office/2006/metadata/properties" ma:root="true" ma:fieldsID="1bb8e83e3decbd2f16f2cf8f2a0e779a" ns2:_="" ns3:_="">
    <xsd:import namespace="e195cd94-f4ac-4560-88dd-9af2fea25334"/>
    <xsd:import namespace="e84b024a-3877-4b46-99ef-67fef393a9d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95cd94-f4ac-4560-88dd-9af2fea2533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84b024a-3877-4b46-99ef-67fef393a9d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76F755-97F3-46C3-8859-8A5F332A71E9}">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84b024a-3877-4b46-99ef-67fef393a9da"/>
    <ds:schemaRef ds:uri="http://purl.org/dc/terms/"/>
    <ds:schemaRef ds:uri="e195cd94-f4ac-4560-88dd-9af2fea25334"/>
    <ds:schemaRef ds:uri="http://www.w3.org/XML/1998/namespace"/>
    <ds:schemaRef ds:uri="http://purl.org/dc/dcmitype/"/>
  </ds:schemaRefs>
</ds:datastoreItem>
</file>

<file path=customXml/itemProps2.xml><?xml version="1.0" encoding="utf-8"?>
<ds:datastoreItem xmlns:ds="http://schemas.openxmlformats.org/officeDocument/2006/customXml" ds:itemID="{F793EDA8-DFFE-4E17-83C5-92DA48D3A322}">
  <ds:schemaRefs>
    <ds:schemaRef ds:uri="http://schemas.microsoft.com/sharepoint/v3/contenttype/forms"/>
  </ds:schemaRefs>
</ds:datastoreItem>
</file>

<file path=customXml/itemProps3.xml><?xml version="1.0" encoding="utf-8"?>
<ds:datastoreItem xmlns:ds="http://schemas.openxmlformats.org/officeDocument/2006/customXml" ds:itemID="{C05FB272-A043-460B-A4A4-8FCCA80D701D}"/>
</file>

<file path=docProps/app.xml><?xml version="1.0" encoding="utf-8"?>
<Properties xmlns="http://schemas.openxmlformats.org/officeDocument/2006/extended-properties" xmlns:vt="http://schemas.openxmlformats.org/officeDocument/2006/docPropsVTypes">
  <Template>PACT Template</Template>
  <TotalTime>626</TotalTime>
  <Words>1088</Words>
  <Application>Microsoft Office PowerPoint</Application>
  <PresentationFormat>On-screen Show (4:3)</PresentationFormat>
  <Paragraphs>144</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Tahoma</vt:lpstr>
      <vt:lpstr>Office Theme</vt:lpstr>
      <vt:lpstr>LGBT Adoption Project</vt:lpstr>
      <vt:lpstr>Introduction</vt:lpstr>
      <vt:lpstr>Why LGBT make good adopters</vt:lpstr>
      <vt:lpstr>NFS research , facts and figures</vt:lpstr>
      <vt:lpstr>Recruitment</vt:lpstr>
      <vt:lpstr>Targeted advertising</vt:lpstr>
      <vt:lpstr>Why LGBT choose PACT</vt:lpstr>
      <vt:lpstr>Adopter Social</vt:lpstr>
      <vt:lpstr>PACT Adopter Social</vt:lpstr>
      <vt:lpstr>The Future</vt:lpstr>
      <vt:lpstr>Conclusion and Q&amp;A</vt:lpstr>
    </vt:vector>
  </TitlesOfParts>
  <Company>PACT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Noble</dc:creator>
  <cp:lastModifiedBy>Barbara Hoyte</cp:lastModifiedBy>
  <cp:revision>50</cp:revision>
  <dcterms:created xsi:type="dcterms:W3CDTF">2015-11-12T10:33:04Z</dcterms:created>
  <dcterms:modified xsi:type="dcterms:W3CDTF">2021-10-12T10:43:47Z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0x010100EF1B8FF1B6805240B195D8021D1C1427</vt:lpwstr>
  </property>
</Properties>
</file>